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560" r:id="rId3"/>
    <p:sldId id="378" r:id="rId4"/>
    <p:sldId id="564" r:id="rId5"/>
    <p:sldId id="259" r:id="rId6"/>
    <p:sldId id="379" r:id="rId7"/>
    <p:sldId id="565" r:id="rId8"/>
    <p:sldId id="257" r:id="rId9"/>
    <p:sldId id="566" r:id="rId10"/>
    <p:sldId id="713" r:id="rId11"/>
    <p:sldId id="263" r:id="rId12"/>
    <p:sldId id="714" r:id="rId13"/>
    <p:sldId id="716" r:id="rId14"/>
    <p:sldId id="717" r:id="rId15"/>
    <p:sldId id="267" r:id="rId16"/>
    <p:sldId id="720" r:id="rId17"/>
    <p:sldId id="721" r:id="rId18"/>
    <p:sldId id="723" r:id="rId19"/>
    <p:sldId id="727" r:id="rId20"/>
    <p:sldId id="729" r:id="rId21"/>
    <p:sldId id="734" r:id="rId22"/>
    <p:sldId id="418" r:id="rId23"/>
    <p:sldId id="730" r:id="rId24"/>
    <p:sldId id="732" r:id="rId25"/>
    <p:sldId id="733" r:id="rId26"/>
    <p:sldId id="735" r:id="rId27"/>
    <p:sldId id="736" r:id="rId28"/>
    <p:sldId id="737" r:id="rId29"/>
    <p:sldId id="738" r:id="rId30"/>
    <p:sldId id="739" r:id="rId31"/>
    <p:sldId id="740" r:id="rId32"/>
    <p:sldId id="741" r:id="rId33"/>
    <p:sldId id="742" r:id="rId34"/>
    <p:sldId id="743" r:id="rId36"/>
    <p:sldId id="744" r:id="rId37"/>
    <p:sldId id="745" r:id="rId38"/>
    <p:sldId id="746" r:id="rId39"/>
    <p:sldId id="747" r:id="rId40"/>
    <p:sldId id="748" r:id="rId41"/>
    <p:sldId id="749" r:id="rId42"/>
    <p:sldId id="750" r:id="rId43"/>
    <p:sldId id="752" r:id="rId44"/>
    <p:sldId id="753" r:id="rId45"/>
    <p:sldId id="761" r:id="rId46"/>
    <p:sldId id="754" r:id="rId47"/>
    <p:sldId id="755" r:id="rId48"/>
    <p:sldId id="756" r:id="rId49"/>
    <p:sldId id="757" r:id="rId50"/>
    <p:sldId id="758" r:id="rId51"/>
    <p:sldId id="759" r:id="rId52"/>
    <p:sldId id="389" r:id="rId53"/>
    <p:sldId id="760" r:id="rId54"/>
    <p:sldId id="765" r:id="rId55"/>
    <p:sldId id="292" r:id="rId56"/>
    <p:sldId id="766" r:id="rId57"/>
    <p:sldId id="294" r:id="rId58"/>
    <p:sldId id="770" r:id="rId59"/>
    <p:sldId id="771" r:id="rId60"/>
    <p:sldId id="772" r:id="rId61"/>
    <p:sldId id="773" r:id="rId62"/>
    <p:sldId id="774" r:id="rId63"/>
    <p:sldId id="775" r:id="rId64"/>
    <p:sldId id="879" r:id="rId65"/>
  </p:sldIdLst>
  <p:sldSz cx="9144000" cy="6858000" type="screen4x3"/>
  <p:notesSz cx="6858000" cy="9144000"/>
  <p:custDataLst>
    <p:tags r:id="rId69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1" i="0" u="none" kern="1200" baseline="0">
        <a:solidFill>
          <a:schemeClr val="tx1"/>
        </a:solidFill>
        <a:latin typeface="Arial" panose="020B0604020202020204" pitchFamily="34" charset="0"/>
        <a:ea typeface="黑体" panose="0201060906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EDB3"/>
    <a:srgbClr val="6600CC"/>
    <a:srgbClr val="FF0000"/>
    <a:srgbClr val="FF0066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8750"/>
    <p:restoredTop sz="94660"/>
  </p:normalViewPr>
  <p:slideViewPr>
    <p:cSldViewPr showGuides="1">
      <p:cViewPr varScale="1">
        <p:scale>
          <a:sx n="84" d="100"/>
          <a:sy n="84" d="100"/>
        </p:scale>
        <p:origin x="-1646" y="-72"/>
      </p:cViewPr>
      <p:guideLst>
        <p:guide orient="horz" pos="2160"/>
        <p:guide pos="2904"/>
      </p:guideLst>
    </p:cSldViewPr>
  </p:slideViewPr>
  <p:outlineViewPr>
    <p:cViewPr>
      <p:scale>
        <a:sx n="33" d="100"/>
        <a:sy n="33" d="100"/>
      </p:scale>
      <p:origin x="0" y="3601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9" Type="http://schemas.openxmlformats.org/officeDocument/2006/relationships/tags" Target="tags/tag42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1F42C0D-3F28-4150-AA19-177B83BC6666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89" name="幻灯片图像占位符 379905"/>
          <p:cNvSpPr>
            <a:spLocks noGrp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89090" name="文本占位符 379906"/>
          <p:cNvSpPr/>
          <p:nvPr>
            <p:ph type="body"/>
          </p:nvPr>
        </p:nvSpPr>
        <p:spPr/>
        <p:txBody>
          <a:bodyPr wrap="square" lIns="91440" tIns="45720" rIns="91440" bIns="45720" anchor="t"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/>
        </p:nvSpPr>
        <p:spPr bwMode="white">
          <a:xfrm>
            <a:off x="0" y="5013325"/>
            <a:ext cx="9144000" cy="1844675"/>
          </a:xfrm>
          <a:prstGeom prst="rect">
            <a:avLst/>
          </a:prstGeom>
          <a:solidFill>
            <a:schemeClr val="folHlink">
              <a:alpha val="3098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8" name="AutoShape 21"/>
          <p:cNvSpPr>
            <a:spLocks noChangeArrowheads="1"/>
          </p:cNvSpPr>
          <p:nvPr/>
        </p:nvSpPr>
        <p:spPr bwMode="gray">
          <a:xfrm>
            <a:off x="7696200" y="594360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9" name="AutoShape 22"/>
          <p:cNvSpPr>
            <a:spLocks noChangeArrowheads="1"/>
          </p:cNvSpPr>
          <p:nvPr/>
        </p:nvSpPr>
        <p:spPr bwMode="gray">
          <a:xfrm>
            <a:off x="8229600" y="563880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gray">
          <a:xfrm>
            <a:off x="8220075" y="622935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pic>
        <p:nvPicPr>
          <p:cNvPr id="205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87" y="2492375"/>
            <a:ext cx="4171950" cy="2520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175" y="2492375"/>
            <a:ext cx="5076825" cy="2520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6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463" y="115888"/>
            <a:ext cx="2152650" cy="485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/>
        </p:nvSpPr>
        <p:spPr bwMode="white">
          <a:xfrm>
            <a:off x="0" y="5013325"/>
            <a:ext cx="9144000" cy="1844675"/>
          </a:xfrm>
          <a:prstGeom prst="rect">
            <a:avLst/>
          </a:prstGeom>
          <a:solidFill>
            <a:schemeClr val="folHlink">
              <a:alpha val="3098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8" name="AutoShape 21"/>
          <p:cNvSpPr>
            <a:spLocks noChangeArrowheads="1"/>
          </p:cNvSpPr>
          <p:nvPr/>
        </p:nvSpPr>
        <p:spPr bwMode="gray">
          <a:xfrm>
            <a:off x="7696200" y="594360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9" name="AutoShape 22"/>
          <p:cNvSpPr>
            <a:spLocks noChangeArrowheads="1"/>
          </p:cNvSpPr>
          <p:nvPr/>
        </p:nvSpPr>
        <p:spPr bwMode="gray">
          <a:xfrm>
            <a:off x="8229600" y="563880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gray">
          <a:xfrm>
            <a:off x="8220075" y="6229350"/>
            <a:ext cx="609600" cy="533400"/>
          </a:xfrm>
          <a:prstGeom prst="hexagon">
            <a:avLst>
              <a:gd name="adj" fmla="val 28571"/>
              <a:gd name="vf" fmla="val 115470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2" charset="-122"/>
              <a:cs typeface="+mn-cs"/>
            </a:endParaRPr>
          </a:p>
        </p:txBody>
      </p:sp>
      <p:pic>
        <p:nvPicPr>
          <p:cNvPr id="307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87" y="2492375"/>
            <a:ext cx="4171950" cy="2520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9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175" y="2492375"/>
            <a:ext cx="5076825" cy="2520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80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463" y="115888"/>
            <a:ext cx="2152650" cy="485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标题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84" name="组合 1"/>
          <p:cNvGrpSpPr/>
          <p:nvPr userDrawn="1"/>
        </p:nvGrpSpPr>
        <p:grpSpPr>
          <a:xfrm>
            <a:off x="3259138" y="5799138"/>
            <a:ext cx="2625725" cy="674687"/>
            <a:chOff x="4409879" y="5509895"/>
            <a:chExt cx="3500093" cy="674450"/>
          </a:xfrm>
        </p:grpSpPr>
        <p:sp>
          <p:nvSpPr>
            <p:cNvPr id="3" name="矩形 2"/>
            <p:cNvSpPr/>
            <p:nvPr/>
          </p:nvSpPr>
          <p:spPr>
            <a:xfrm>
              <a:off x="4409879" y="5509895"/>
              <a:ext cx="3500093" cy="674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strike="noStrike" noProof="1"/>
            </a:p>
          </p:txBody>
        </p:sp>
        <p:pic>
          <p:nvPicPr>
            <p:cNvPr id="25786" name="image5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3804" y="5509895"/>
              <a:ext cx="3372242" cy="674450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</p:pic>
      </p:grpSp>
      <p:cxnSp>
        <p:nvCxnSpPr>
          <p:cNvPr id="5" name="直接连接符 4"/>
          <p:cNvCxnSpPr/>
          <p:nvPr userDrawn="1"/>
        </p:nvCxnSpPr>
        <p:spPr>
          <a:xfrm>
            <a:off x="2082800" y="6137275"/>
            <a:ext cx="949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6111875" y="6137275"/>
            <a:ext cx="2806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789" name="组合 6"/>
          <p:cNvGrpSpPr/>
          <p:nvPr userDrawn="1"/>
        </p:nvGrpSpPr>
        <p:grpSpPr>
          <a:xfrm>
            <a:off x="7129463" y="0"/>
            <a:ext cx="2014537" cy="2982913"/>
            <a:chOff x="9505362" y="0"/>
            <a:chExt cx="2686637" cy="2983173"/>
          </a:xfrm>
        </p:grpSpPr>
        <p:sp>
          <p:nvSpPr>
            <p:cNvPr id="25790" name="Freeform 215"/>
            <p:cNvSpPr/>
            <p:nvPr/>
          </p:nvSpPr>
          <p:spPr>
            <a:xfrm>
              <a:off x="10399320" y="1493968"/>
              <a:ext cx="577976" cy="501694"/>
            </a:xfrm>
            <a:custGeom>
              <a:avLst/>
              <a:gdLst/>
              <a:ahLst/>
              <a:cxnLst>
                <a:cxn ang="0">
                  <a:pos x="145104" y="501694"/>
                </a:cxn>
                <a:cxn ang="0">
                  <a:pos x="0" y="251196"/>
                </a:cxn>
                <a:cxn ang="0">
                  <a:pos x="145104" y="0"/>
                </a:cxn>
                <a:cxn ang="0">
                  <a:pos x="433918" y="0"/>
                </a:cxn>
                <a:cxn ang="0">
                  <a:pos x="577976" y="251196"/>
                </a:cxn>
                <a:cxn ang="0">
                  <a:pos x="433918" y="501694"/>
                </a:cxn>
                <a:cxn ang="0">
                  <a:pos x="145104" y="501694"/>
                </a:cxn>
              </a:cxnLst>
              <a:rect l="0" t="0" r="0" b="0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791" name="Freeform 216"/>
            <p:cNvSpPr/>
            <p:nvPr/>
          </p:nvSpPr>
          <p:spPr>
            <a:xfrm>
              <a:off x="10399320" y="1493968"/>
              <a:ext cx="577976" cy="501694"/>
            </a:xfrm>
            <a:custGeom>
              <a:avLst/>
              <a:gdLst/>
              <a:ahLst/>
              <a:cxnLst>
                <a:cxn ang="0">
                  <a:pos x="145104" y="501694"/>
                </a:cxn>
                <a:cxn ang="0">
                  <a:pos x="0" y="251196"/>
                </a:cxn>
                <a:cxn ang="0">
                  <a:pos x="145104" y="0"/>
                </a:cxn>
                <a:cxn ang="0">
                  <a:pos x="433918" y="0"/>
                </a:cxn>
                <a:cxn ang="0">
                  <a:pos x="577976" y="251196"/>
                </a:cxn>
                <a:cxn ang="0">
                  <a:pos x="433918" y="501694"/>
                </a:cxn>
                <a:cxn ang="0">
                  <a:pos x="145104" y="501694"/>
                </a:cxn>
              </a:cxnLst>
              <a:rect l="0" t="0" r="0" b="0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792" name="Freeform 217"/>
            <p:cNvSpPr/>
            <p:nvPr/>
          </p:nvSpPr>
          <p:spPr>
            <a:xfrm>
              <a:off x="10399320" y="998625"/>
              <a:ext cx="577976" cy="501694"/>
            </a:xfrm>
            <a:custGeom>
              <a:avLst/>
              <a:gdLst/>
              <a:ahLst/>
              <a:cxnLst>
                <a:cxn ang="0">
                  <a:pos x="145104" y="501694"/>
                </a:cxn>
                <a:cxn ang="0">
                  <a:pos x="0" y="250847"/>
                </a:cxn>
                <a:cxn ang="0">
                  <a:pos x="145104" y="0"/>
                </a:cxn>
                <a:cxn ang="0">
                  <a:pos x="433918" y="0"/>
                </a:cxn>
                <a:cxn ang="0">
                  <a:pos x="577976" y="250847"/>
                </a:cxn>
                <a:cxn ang="0">
                  <a:pos x="433918" y="501694"/>
                </a:cxn>
                <a:cxn ang="0">
                  <a:pos x="145104" y="501694"/>
                </a:cxn>
              </a:cxnLst>
              <a:rect l="0" t="0" r="0" b="0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rgbClr val="F2F2F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793" name="Freeform 218"/>
            <p:cNvSpPr/>
            <p:nvPr/>
          </p:nvSpPr>
          <p:spPr>
            <a:xfrm>
              <a:off x="10399320" y="495343"/>
              <a:ext cx="577976" cy="501694"/>
            </a:xfrm>
            <a:custGeom>
              <a:avLst/>
              <a:gdLst/>
              <a:ahLst/>
              <a:cxnLst>
                <a:cxn ang="0">
                  <a:pos x="145104" y="501694"/>
                </a:cxn>
                <a:cxn ang="0">
                  <a:pos x="0" y="250847"/>
                </a:cxn>
                <a:cxn ang="0">
                  <a:pos x="145104" y="0"/>
                </a:cxn>
                <a:cxn ang="0">
                  <a:pos x="433918" y="0"/>
                </a:cxn>
                <a:cxn ang="0">
                  <a:pos x="577976" y="250847"/>
                </a:cxn>
                <a:cxn ang="0">
                  <a:pos x="433918" y="501694"/>
                </a:cxn>
                <a:cxn ang="0">
                  <a:pos x="145104" y="501694"/>
                </a:cxn>
              </a:cxnLst>
              <a:rect l="0" t="0" r="0" b="0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rgbClr val="D9D9D9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794" name="Freeform 219"/>
            <p:cNvSpPr/>
            <p:nvPr/>
          </p:nvSpPr>
          <p:spPr>
            <a:xfrm>
              <a:off x="10399320" y="495343"/>
              <a:ext cx="577976" cy="501694"/>
            </a:xfrm>
            <a:custGeom>
              <a:avLst/>
              <a:gdLst/>
              <a:ahLst/>
              <a:cxnLst>
                <a:cxn ang="0">
                  <a:pos x="145104" y="501694"/>
                </a:cxn>
                <a:cxn ang="0">
                  <a:pos x="0" y="250847"/>
                </a:cxn>
                <a:cxn ang="0">
                  <a:pos x="145104" y="0"/>
                </a:cxn>
                <a:cxn ang="0">
                  <a:pos x="433918" y="0"/>
                </a:cxn>
                <a:cxn ang="0">
                  <a:pos x="577976" y="250847"/>
                </a:cxn>
                <a:cxn ang="0">
                  <a:pos x="433918" y="501694"/>
                </a:cxn>
                <a:cxn ang="0">
                  <a:pos x="145104" y="501694"/>
                </a:cxn>
              </a:cxnLst>
              <a:rect l="0" t="0" r="0" b="0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795" name="Freeform 220"/>
            <p:cNvSpPr/>
            <p:nvPr/>
          </p:nvSpPr>
          <p:spPr>
            <a:xfrm>
              <a:off x="10559692" y="0"/>
              <a:ext cx="1490989" cy="1082769"/>
            </a:xfrm>
            <a:custGeom>
              <a:avLst/>
              <a:gdLst/>
              <a:ahLst/>
              <a:cxnLst>
                <a:cxn ang="0">
                  <a:pos x="1490989" y="0"/>
                </a:cxn>
                <a:cxn ang="0">
                  <a:pos x="137957" y="0"/>
                </a:cxn>
                <a:cxn ang="0">
                  <a:pos x="0" y="237587"/>
                </a:cxn>
                <a:cxn ang="0">
                  <a:pos x="149133" y="495089"/>
                </a:cxn>
                <a:cxn ang="0">
                  <a:pos x="274168" y="495089"/>
                </a:cxn>
                <a:cxn ang="0">
                  <a:pos x="418412" y="745954"/>
                </a:cxn>
                <a:cxn ang="0">
                  <a:pos x="355895" y="854964"/>
                </a:cxn>
                <a:cxn ang="0">
                  <a:pos x="487566" y="1082769"/>
                </a:cxn>
                <a:cxn ang="0">
                  <a:pos x="1188180" y="1082769"/>
                </a:cxn>
                <a:cxn ang="0">
                  <a:pos x="1026823" y="803603"/>
                </a:cxn>
                <a:cxn ang="0">
                  <a:pos x="1490989" y="0"/>
                </a:cxn>
              </a:cxnLst>
              <a:rect l="0" t="0" r="0" b="0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796" name="Freeform 221"/>
            <p:cNvSpPr/>
            <p:nvPr/>
          </p:nvSpPr>
          <p:spPr>
            <a:xfrm>
              <a:off x="10559692" y="0"/>
              <a:ext cx="1490989" cy="1082769"/>
            </a:xfrm>
            <a:custGeom>
              <a:avLst/>
              <a:gdLst/>
              <a:ahLst/>
              <a:cxnLst>
                <a:cxn ang="0">
                  <a:pos x="1490989" y="0"/>
                </a:cxn>
                <a:cxn ang="0">
                  <a:pos x="137957" y="0"/>
                </a:cxn>
                <a:cxn ang="0">
                  <a:pos x="0" y="237587"/>
                </a:cxn>
                <a:cxn ang="0">
                  <a:pos x="149133" y="495089"/>
                </a:cxn>
                <a:cxn ang="0">
                  <a:pos x="274168" y="495089"/>
                </a:cxn>
                <a:cxn ang="0">
                  <a:pos x="418412" y="745954"/>
                </a:cxn>
                <a:cxn ang="0">
                  <a:pos x="355895" y="854964"/>
                </a:cxn>
                <a:cxn ang="0">
                  <a:pos x="487566" y="1082769"/>
                </a:cxn>
                <a:cxn ang="0">
                  <a:pos x="1188180" y="1082769"/>
                </a:cxn>
                <a:cxn ang="0">
                  <a:pos x="1026823" y="803603"/>
                </a:cxn>
                <a:cxn ang="0">
                  <a:pos x="1490989" y="0"/>
                </a:cxn>
              </a:cxnLst>
              <a:rect l="0" t="0" r="0" b="0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797" name="Freeform 222"/>
            <p:cNvSpPr/>
            <p:nvPr/>
          </p:nvSpPr>
          <p:spPr>
            <a:xfrm>
              <a:off x="10708950" y="495343"/>
              <a:ext cx="268347" cy="358806"/>
            </a:xfrm>
            <a:custGeom>
              <a:avLst/>
              <a:gdLst/>
              <a:ahLst/>
              <a:cxnLst>
                <a:cxn ang="0">
                  <a:pos x="124602" y="0"/>
                </a:cxn>
                <a:cxn ang="0">
                  <a:pos x="0" y="0"/>
                </a:cxn>
                <a:cxn ang="0">
                  <a:pos x="206045" y="358806"/>
                </a:cxn>
                <a:cxn ang="0">
                  <a:pos x="268347" y="250119"/>
                </a:cxn>
                <a:cxn ang="0">
                  <a:pos x="124602" y="0"/>
                </a:cxn>
              </a:cxnLst>
              <a:rect l="0" t="0" r="0" b="0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7F7F7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798" name="Freeform 223"/>
            <p:cNvSpPr/>
            <p:nvPr/>
          </p:nvSpPr>
          <p:spPr>
            <a:xfrm>
              <a:off x="10708950" y="495343"/>
              <a:ext cx="268347" cy="358806"/>
            </a:xfrm>
            <a:custGeom>
              <a:avLst/>
              <a:gdLst/>
              <a:ahLst/>
              <a:cxnLst>
                <a:cxn ang="0">
                  <a:pos x="124602" y="0"/>
                </a:cxn>
                <a:cxn ang="0">
                  <a:pos x="0" y="0"/>
                </a:cxn>
                <a:cxn ang="0">
                  <a:pos x="206045" y="358806"/>
                </a:cxn>
                <a:cxn ang="0">
                  <a:pos x="268347" y="250119"/>
                </a:cxn>
                <a:cxn ang="0">
                  <a:pos x="124602" y="0"/>
                </a:cxn>
              </a:cxnLst>
              <a:rect l="0" t="0" r="0" b="0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799" name="Freeform 224"/>
            <p:cNvSpPr/>
            <p:nvPr/>
          </p:nvSpPr>
          <p:spPr>
            <a:xfrm>
              <a:off x="11747402" y="0"/>
              <a:ext cx="444597" cy="1644793"/>
            </a:xfrm>
            <a:custGeom>
              <a:avLst/>
              <a:gdLst/>
              <a:ahLst/>
              <a:cxnLst>
                <a:cxn ang="0">
                  <a:pos x="444597" y="0"/>
                </a:cxn>
                <a:cxn ang="0">
                  <a:pos x="302800" y="0"/>
                </a:cxn>
                <a:cxn ang="0">
                  <a:pos x="444597" y="0"/>
                </a:cxn>
                <a:cxn ang="0">
                  <a:pos x="444597" y="784514"/>
                </a:cxn>
                <a:cxn ang="0">
                  <a:pos x="273114" y="1081981"/>
                </a:cxn>
                <a:cxn ang="0">
                  <a:pos x="0" y="1081981"/>
                </a:cxn>
                <a:cxn ang="0">
                  <a:pos x="325153" y="1644793"/>
                </a:cxn>
                <a:cxn ang="0">
                  <a:pos x="444597" y="1644793"/>
                </a:cxn>
                <a:cxn ang="0">
                  <a:pos x="444597" y="0"/>
                </a:cxn>
              </a:cxnLst>
              <a:rect l="0" t="0" r="0" b="0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2E75B6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0" name="Freeform 225"/>
            <p:cNvSpPr/>
            <p:nvPr/>
          </p:nvSpPr>
          <p:spPr>
            <a:xfrm>
              <a:off x="11747402" y="0"/>
              <a:ext cx="444597" cy="1644793"/>
            </a:xfrm>
            <a:custGeom>
              <a:avLst/>
              <a:gdLst/>
              <a:ahLst/>
              <a:cxnLst>
                <a:cxn ang="0">
                  <a:pos x="444597" y="0"/>
                </a:cxn>
                <a:cxn ang="0">
                  <a:pos x="302800" y="0"/>
                </a:cxn>
                <a:cxn ang="0">
                  <a:pos x="444597" y="0"/>
                </a:cxn>
                <a:cxn ang="0">
                  <a:pos x="444597" y="784514"/>
                </a:cxn>
                <a:cxn ang="0">
                  <a:pos x="273114" y="1081981"/>
                </a:cxn>
                <a:cxn ang="0">
                  <a:pos x="0" y="1081981"/>
                </a:cxn>
                <a:cxn ang="0">
                  <a:pos x="325153" y="1644793"/>
                </a:cxn>
                <a:cxn ang="0">
                  <a:pos x="444597" y="1644793"/>
                </a:cxn>
                <a:cxn ang="0">
                  <a:pos x="444597" y="0"/>
                </a:cxn>
              </a:cxnLst>
              <a:rect l="0" t="0" r="0" b="0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1" name="Freeform 226"/>
            <p:cNvSpPr/>
            <p:nvPr/>
          </p:nvSpPr>
          <p:spPr>
            <a:xfrm>
              <a:off x="11585441" y="0"/>
              <a:ext cx="606558" cy="1082769"/>
            </a:xfrm>
            <a:custGeom>
              <a:avLst/>
              <a:gdLst/>
              <a:ahLst/>
              <a:cxnLst>
                <a:cxn ang="0">
                  <a:pos x="606558" y="0"/>
                </a:cxn>
                <a:cxn ang="0">
                  <a:pos x="464619" y="0"/>
                </a:cxn>
                <a:cxn ang="0">
                  <a:pos x="0" y="803603"/>
                </a:cxn>
                <a:cxn ang="0">
                  <a:pos x="161515" y="1082769"/>
                </a:cxn>
                <a:cxn ang="0">
                  <a:pos x="434903" y="1082769"/>
                </a:cxn>
                <a:cxn ang="0">
                  <a:pos x="606558" y="785086"/>
                </a:cxn>
                <a:cxn ang="0">
                  <a:pos x="606558" y="0"/>
                </a:cxn>
              </a:cxnLst>
              <a:rect l="0" t="0" r="0" b="0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2" name="Freeform 227"/>
            <p:cNvSpPr/>
            <p:nvPr/>
          </p:nvSpPr>
          <p:spPr>
            <a:xfrm>
              <a:off x="11585441" y="0"/>
              <a:ext cx="606558" cy="1082769"/>
            </a:xfrm>
            <a:custGeom>
              <a:avLst/>
              <a:gdLst/>
              <a:ahLst/>
              <a:cxnLst>
                <a:cxn ang="0">
                  <a:pos x="606558" y="0"/>
                </a:cxn>
                <a:cxn ang="0">
                  <a:pos x="464619" y="0"/>
                </a:cxn>
                <a:cxn ang="0">
                  <a:pos x="0" y="803603"/>
                </a:cxn>
                <a:cxn ang="0">
                  <a:pos x="161515" y="1082769"/>
                </a:cxn>
                <a:cxn ang="0">
                  <a:pos x="434903" y="1082769"/>
                </a:cxn>
                <a:cxn ang="0">
                  <a:pos x="606558" y="785086"/>
                </a:cxn>
                <a:cxn ang="0">
                  <a:pos x="606558" y="0"/>
                </a:cxn>
              </a:cxnLst>
              <a:rect l="0" t="0" r="0" b="0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3" name="Freeform 228"/>
            <p:cNvSpPr/>
            <p:nvPr/>
          </p:nvSpPr>
          <p:spPr>
            <a:xfrm>
              <a:off x="9969013" y="0"/>
              <a:ext cx="577976" cy="250847"/>
            </a:xfrm>
            <a:custGeom>
              <a:avLst/>
              <a:gdLst/>
              <a:ahLst/>
              <a:cxnLst>
                <a:cxn ang="0">
                  <a:pos x="577976" y="0"/>
                </a:cxn>
                <a:cxn ang="0">
                  <a:pos x="0" y="0"/>
                </a:cxn>
                <a:cxn ang="0">
                  <a:pos x="144144" y="250847"/>
                </a:cxn>
                <a:cxn ang="0">
                  <a:pos x="433831" y="250847"/>
                </a:cxn>
                <a:cxn ang="0">
                  <a:pos x="577976" y="0"/>
                </a:cxn>
              </a:cxnLst>
              <a:rect l="0" t="0" r="0" b="0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BFBFB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4" name="Freeform 229"/>
            <p:cNvSpPr/>
            <p:nvPr/>
          </p:nvSpPr>
          <p:spPr>
            <a:xfrm>
              <a:off x="9969013" y="0"/>
              <a:ext cx="577976" cy="250847"/>
            </a:xfrm>
            <a:custGeom>
              <a:avLst/>
              <a:gdLst/>
              <a:ahLst/>
              <a:cxnLst>
                <a:cxn ang="0">
                  <a:pos x="577976" y="0"/>
                </a:cxn>
                <a:cxn ang="0">
                  <a:pos x="0" y="0"/>
                </a:cxn>
                <a:cxn ang="0">
                  <a:pos x="144144" y="250847"/>
                </a:cxn>
                <a:cxn ang="0">
                  <a:pos x="433831" y="250847"/>
                </a:cxn>
                <a:cxn ang="0">
                  <a:pos x="577976" y="0"/>
                </a:cxn>
              </a:cxnLst>
              <a:rect l="0" t="0" r="0" b="0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5" name="Freeform 230"/>
            <p:cNvSpPr/>
            <p:nvPr/>
          </p:nvSpPr>
          <p:spPr>
            <a:xfrm>
              <a:off x="9535532" y="1003387"/>
              <a:ext cx="577976" cy="500107"/>
            </a:xfrm>
            <a:custGeom>
              <a:avLst/>
              <a:gdLst/>
              <a:ahLst/>
              <a:cxnLst>
                <a:cxn ang="0">
                  <a:pos x="144057" y="500107"/>
                </a:cxn>
                <a:cxn ang="0">
                  <a:pos x="0" y="249530"/>
                </a:cxn>
                <a:cxn ang="0">
                  <a:pos x="144057" y="0"/>
                </a:cxn>
                <a:cxn ang="0">
                  <a:pos x="433569" y="0"/>
                </a:cxn>
                <a:cxn ang="0">
                  <a:pos x="577976" y="249530"/>
                </a:cxn>
                <a:cxn ang="0">
                  <a:pos x="433569" y="500107"/>
                </a:cxn>
                <a:cxn ang="0">
                  <a:pos x="144057" y="500107"/>
                </a:cxn>
              </a:cxnLst>
              <a:rect l="0" t="0" r="0" b="0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F2F2F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6" name="Freeform 231"/>
            <p:cNvSpPr/>
            <p:nvPr/>
          </p:nvSpPr>
          <p:spPr>
            <a:xfrm>
              <a:off x="10832802" y="1746402"/>
              <a:ext cx="579565" cy="501694"/>
            </a:xfrm>
            <a:custGeom>
              <a:avLst/>
              <a:gdLst/>
              <a:ahLst/>
              <a:cxnLst>
                <a:cxn ang="0">
                  <a:pos x="144541" y="501694"/>
                </a:cxn>
                <a:cxn ang="0">
                  <a:pos x="0" y="250847"/>
                </a:cxn>
                <a:cxn ang="0">
                  <a:pos x="144541" y="0"/>
                </a:cxn>
                <a:cxn ang="0">
                  <a:pos x="433973" y="0"/>
                </a:cxn>
                <a:cxn ang="0">
                  <a:pos x="579565" y="250847"/>
                </a:cxn>
                <a:cxn ang="0">
                  <a:pos x="433973" y="501694"/>
                </a:cxn>
                <a:cxn ang="0">
                  <a:pos x="144541" y="501694"/>
                </a:cxn>
              </a:cxnLst>
              <a:rect l="0" t="0" r="0" b="0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rgbClr val="7F7F7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7" name="Freeform 232"/>
            <p:cNvSpPr/>
            <p:nvPr/>
          </p:nvSpPr>
          <p:spPr>
            <a:xfrm>
              <a:off x="10832802" y="1746402"/>
              <a:ext cx="579565" cy="501694"/>
            </a:xfrm>
            <a:custGeom>
              <a:avLst/>
              <a:gdLst/>
              <a:ahLst/>
              <a:cxnLst>
                <a:cxn ang="0">
                  <a:pos x="144541" y="501694"/>
                </a:cxn>
                <a:cxn ang="0">
                  <a:pos x="0" y="250847"/>
                </a:cxn>
                <a:cxn ang="0">
                  <a:pos x="144541" y="0"/>
                </a:cxn>
                <a:cxn ang="0">
                  <a:pos x="433973" y="0"/>
                </a:cxn>
                <a:cxn ang="0">
                  <a:pos x="579565" y="250847"/>
                </a:cxn>
                <a:cxn ang="0">
                  <a:pos x="433973" y="501694"/>
                </a:cxn>
                <a:cxn ang="0">
                  <a:pos x="144541" y="501694"/>
                </a:cxn>
              </a:cxnLst>
              <a:rect l="0" t="0" r="0" b="0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8" name="Freeform 233"/>
            <p:cNvSpPr/>
            <p:nvPr/>
          </p:nvSpPr>
          <p:spPr>
            <a:xfrm>
              <a:off x="11263109" y="1493968"/>
              <a:ext cx="577976" cy="501694"/>
            </a:xfrm>
            <a:custGeom>
              <a:avLst/>
              <a:gdLst/>
              <a:ahLst/>
              <a:cxnLst>
                <a:cxn ang="0">
                  <a:pos x="144668" y="501694"/>
                </a:cxn>
                <a:cxn ang="0">
                  <a:pos x="0" y="251196"/>
                </a:cxn>
                <a:cxn ang="0">
                  <a:pos x="144668" y="0"/>
                </a:cxn>
                <a:cxn ang="0">
                  <a:pos x="433656" y="0"/>
                </a:cxn>
                <a:cxn ang="0">
                  <a:pos x="577976" y="251196"/>
                </a:cxn>
                <a:cxn ang="0">
                  <a:pos x="433656" y="501694"/>
                </a:cxn>
                <a:cxn ang="0">
                  <a:pos x="144668" y="501694"/>
                </a:cxn>
              </a:cxnLst>
              <a:rect l="0" t="0" r="0" b="0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09" name="Freeform 234"/>
            <p:cNvSpPr/>
            <p:nvPr/>
          </p:nvSpPr>
          <p:spPr>
            <a:xfrm>
              <a:off x="11263109" y="1493968"/>
              <a:ext cx="577976" cy="501694"/>
            </a:xfrm>
            <a:custGeom>
              <a:avLst/>
              <a:gdLst/>
              <a:ahLst/>
              <a:cxnLst>
                <a:cxn ang="0">
                  <a:pos x="144668" y="501694"/>
                </a:cxn>
                <a:cxn ang="0">
                  <a:pos x="0" y="251196"/>
                </a:cxn>
                <a:cxn ang="0">
                  <a:pos x="144668" y="0"/>
                </a:cxn>
                <a:cxn ang="0">
                  <a:pos x="433656" y="0"/>
                </a:cxn>
                <a:cxn ang="0">
                  <a:pos x="577976" y="251196"/>
                </a:cxn>
                <a:cxn ang="0">
                  <a:pos x="433656" y="501694"/>
                </a:cxn>
                <a:cxn ang="0">
                  <a:pos x="144668" y="501694"/>
                </a:cxn>
              </a:cxnLst>
              <a:rect l="0" t="0" r="0" b="0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10" name="Freeform 235"/>
            <p:cNvSpPr>
              <a:spLocks noEditPoints="1"/>
            </p:cNvSpPr>
            <p:nvPr/>
          </p:nvSpPr>
          <p:spPr>
            <a:xfrm>
              <a:off x="11290102" y="1687660"/>
              <a:ext cx="538281" cy="34928"/>
            </a:xfrm>
            <a:custGeom>
              <a:avLst/>
              <a:gdLst/>
              <a:ahLst/>
              <a:cxnLst>
                <a:cxn ang="0">
                  <a:pos x="532695" y="25402"/>
                </a:cxn>
                <a:cxn ang="0">
                  <a:pos x="532695" y="25402"/>
                </a:cxn>
                <a:cxn ang="0">
                  <a:pos x="538281" y="34928"/>
                </a:cxn>
                <a:cxn ang="0">
                  <a:pos x="532695" y="25402"/>
                </a:cxn>
                <a:cxn ang="0">
                  <a:pos x="6632" y="0"/>
                </a:cxn>
                <a:cxn ang="0">
                  <a:pos x="0" y="12348"/>
                </a:cxn>
                <a:cxn ang="0">
                  <a:pos x="6632" y="0"/>
                </a:cxn>
                <a:cxn ang="0">
                  <a:pos x="6632" y="0"/>
                </a:cxn>
              </a:cxnLst>
              <a:rect l="0" t="0" r="0" b="0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11" name="Freeform 236"/>
            <p:cNvSpPr>
              <a:spLocks noEditPoints="1"/>
            </p:cNvSpPr>
            <p:nvPr/>
          </p:nvSpPr>
          <p:spPr>
            <a:xfrm>
              <a:off x="11290102" y="1687660"/>
              <a:ext cx="538281" cy="34928"/>
            </a:xfrm>
            <a:custGeom>
              <a:avLst/>
              <a:gdLst/>
              <a:ahLst/>
              <a:cxnLst>
                <a:cxn ang="0">
                  <a:pos x="532695" y="25402"/>
                </a:cxn>
                <a:cxn ang="0">
                  <a:pos x="532695" y="25402"/>
                </a:cxn>
                <a:cxn ang="0">
                  <a:pos x="538281" y="34928"/>
                </a:cxn>
                <a:cxn ang="0">
                  <a:pos x="532695" y="25402"/>
                </a:cxn>
                <a:cxn ang="0">
                  <a:pos x="6632" y="0"/>
                </a:cxn>
                <a:cxn ang="0">
                  <a:pos x="0" y="12348"/>
                </a:cxn>
                <a:cxn ang="0">
                  <a:pos x="6632" y="0"/>
                </a:cxn>
                <a:cxn ang="0">
                  <a:pos x="6632" y="0"/>
                </a:cxn>
              </a:cxnLst>
              <a:rect l="0" t="0" r="0" b="0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12" name="Freeform 238"/>
            <p:cNvSpPr/>
            <p:nvPr/>
          </p:nvSpPr>
          <p:spPr>
            <a:xfrm>
              <a:off x="11288515" y="1578113"/>
              <a:ext cx="541455" cy="285775"/>
            </a:xfrm>
            <a:custGeom>
              <a:avLst/>
              <a:gdLst/>
              <a:ahLst/>
              <a:cxnLst>
                <a:cxn ang="0">
                  <a:pos x="368189" y="0"/>
                </a:cxn>
                <a:cxn ang="0">
                  <a:pos x="344085" y="165742"/>
                </a:cxn>
                <a:cxn ang="0">
                  <a:pos x="263740" y="165742"/>
                </a:cxn>
                <a:cxn ang="0">
                  <a:pos x="238589" y="84790"/>
                </a:cxn>
                <a:cxn ang="0">
                  <a:pos x="207150" y="229945"/>
                </a:cxn>
                <a:cxn ang="0">
                  <a:pos x="181998" y="0"/>
                </a:cxn>
                <a:cxn ang="0">
                  <a:pos x="157545" y="165742"/>
                </a:cxn>
                <a:cxn ang="0">
                  <a:pos x="77550" y="165742"/>
                </a:cxn>
                <a:cxn ang="0">
                  <a:pos x="53097" y="84790"/>
                </a:cxn>
                <a:cxn ang="0">
                  <a:pos x="20610" y="229945"/>
                </a:cxn>
                <a:cxn ang="0">
                  <a:pos x="7685" y="109913"/>
                </a:cxn>
                <a:cxn ang="0">
                  <a:pos x="1047" y="122126"/>
                </a:cxn>
                <a:cxn ang="0">
                  <a:pos x="0" y="122823"/>
                </a:cxn>
                <a:cxn ang="0">
                  <a:pos x="12226" y="232039"/>
                </a:cxn>
                <a:cxn ang="0">
                  <a:pos x="21658" y="247741"/>
                </a:cxn>
                <a:cxn ang="0">
                  <a:pos x="25151" y="254371"/>
                </a:cxn>
                <a:cxn ang="0">
                  <a:pos x="54145" y="121079"/>
                </a:cxn>
                <a:cxn ang="0">
                  <a:pos x="70913" y="174116"/>
                </a:cxn>
                <a:cxn ang="0">
                  <a:pos x="165231" y="174116"/>
                </a:cxn>
                <a:cxn ang="0">
                  <a:pos x="180950" y="71530"/>
                </a:cxn>
                <a:cxn ang="0">
                  <a:pos x="204355" y="285775"/>
                </a:cxn>
                <a:cxn ang="0">
                  <a:pos x="240685" y="121079"/>
                </a:cxn>
                <a:cxn ang="0">
                  <a:pos x="257453" y="174116"/>
                </a:cxn>
                <a:cxn ang="0">
                  <a:pos x="351421" y="174116"/>
                </a:cxn>
                <a:cxn ang="0">
                  <a:pos x="367141" y="71530"/>
                </a:cxn>
                <a:cxn ang="0">
                  <a:pos x="390546" y="285775"/>
                </a:cxn>
                <a:cxn ang="0">
                  <a:pos x="426876" y="121079"/>
                </a:cxn>
                <a:cxn ang="0">
                  <a:pos x="443643" y="174116"/>
                </a:cxn>
                <a:cxn ang="0">
                  <a:pos x="537961" y="174116"/>
                </a:cxn>
                <a:cxn ang="0">
                  <a:pos x="541455" y="147947"/>
                </a:cxn>
                <a:cxn ang="0">
                  <a:pos x="539708" y="144457"/>
                </a:cxn>
                <a:cxn ang="0">
                  <a:pos x="534119" y="135036"/>
                </a:cxn>
                <a:cxn ang="0">
                  <a:pos x="530276" y="165742"/>
                </a:cxn>
                <a:cxn ang="0">
                  <a:pos x="450280" y="165742"/>
                </a:cxn>
                <a:cxn ang="0">
                  <a:pos x="425129" y="84790"/>
                </a:cxn>
                <a:cxn ang="0">
                  <a:pos x="393340" y="229945"/>
                </a:cxn>
                <a:cxn ang="0">
                  <a:pos x="368189" y="0"/>
                </a:cxn>
              </a:cxnLst>
              <a:rect l="0" t="0" r="0" b="0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13" name="Freeform 239"/>
            <p:cNvSpPr>
              <a:spLocks noEditPoints="1"/>
            </p:cNvSpPr>
            <p:nvPr/>
          </p:nvSpPr>
          <p:spPr>
            <a:xfrm>
              <a:off x="10905843" y="1619391"/>
              <a:ext cx="55575" cy="207981"/>
            </a:xfrm>
            <a:custGeom>
              <a:avLst/>
              <a:gdLst/>
              <a:ahLst/>
              <a:cxnLst>
                <a:cxn ang="0">
                  <a:pos x="44247" y="174424"/>
                </a:cxn>
                <a:cxn ang="0">
                  <a:pos x="24424" y="207981"/>
                </a:cxn>
                <a:cxn ang="0">
                  <a:pos x="24424" y="207981"/>
                </a:cxn>
                <a:cxn ang="0">
                  <a:pos x="44247" y="174424"/>
                </a:cxn>
                <a:cxn ang="0">
                  <a:pos x="52743" y="91581"/>
                </a:cxn>
                <a:cxn ang="0">
                  <a:pos x="52743" y="91581"/>
                </a:cxn>
                <a:cxn ang="0">
                  <a:pos x="55575" y="96125"/>
                </a:cxn>
                <a:cxn ang="0">
                  <a:pos x="52743" y="9158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371" y="12234"/>
                </a:cxn>
                <a:cxn ang="0">
                  <a:pos x="0" y="0"/>
                </a:cxn>
              </a:cxnLst>
              <a:rect l="0" t="0" r="0" b="0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14" name="Freeform 240"/>
            <p:cNvSpPr>
              <a:spLocks noEditPoints="1"/>
            </p:cNvSpPr>
            <p:nvPr/>
          </p:nvSpPr>
          <p:spPr>
            <a:xfrm>
              <a:off x="10905843" y="1619391"/>
              <a:ext cx="55575" cy="207981"/>
            </a:xfrm>
            <a:custGeom>
              <a:avLst/>
              <a:gdLst/>
              <a:ahLst/>
              <a:cxnLst>
                <a:cxn ang="0">
                  <a:pos x="44247" y="174424"/>
                </a:cxn>
                <a:cxn ang="0">
                  <a:pos x="24424" y="207981"/>
                </a:cxn>
                <a:cxn ang="0">
                  <a:pos x="24424" y="207981"/>
                </a:cxn>
                <a:cxn ang="0">
                  <a:pos x="44247" y="174424"/>
                </a:cxn>
                <a:cxn ang="0">
                  <a:pos x="52743" y="91581"/>
                </a:cxn>
                <a:cxn ang="0">
                  <a:pos x="52743" y="91581"/>
                </a:cxn>
                <a:cxn ang="0">
                  <a:pos x="55575" y="96125"/>
                </a:cxn>
                <a:cxn ang="0">
                  <a:pos x="52743" y="9158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371" y="12234"/>
                </a:cxn>
                <a:cxn ang="0">
                  <a:pos x="0" y="0"/>
                </a:cxn>
              </a:cxnLst>
              <a:rect l="0" t="0" r="0" b="0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15" name="Freeform 242"/>
            <p:cNvSpPr/>
            <p:nvPr/>
          </p:nvSpPr>
          <p:spPr>
            <a:xfrm>
              <a:off x="10400908" y="1578113"/>
              <a:ext cx="563686" cy="285775"/>
            </a:xfrm>
            <a:custGeom>
              <a:avLst/>
              <a:gdLst/>
              <a:ahLst/>
              <a:cxnLst>
                <a:cxn ang="0">
                  <a:pos x="324101" y="0"/>
                </a:cxn>
                <a:cxn ang="0">
                  <a:pos x="300003" y="165742"/>
                </a:cxn>
                <a:cxn ang="0">
                  <a:pos x="219676" y="165742"/>
                </a:cxn>
                <a:cxn ang="0">
                  <a:pos x="195578" y="84790"/>
                </a:cxn>
                <a:cxn ang="0">
                  <a:pos x="163797" y="229945"/>
                </a:cxn>
                <a:cxn ang="0">
                  <a:pos x="137603" y="0"/>
                </a:cxn>
                <a:cxn ang="0">
                  <a:pos x="113505" y="165742"/>
                </a:cxn>
                <a:cxn ang="0">
                  <a:pos x="0" y="165742"/>
                </a:cxn>
                <a:cxn ang="0">
                  <a:pos x="0" y="170278"/>
                </a:cxn>
                <a:cxn ang="0">
                  <a:pos x="2793" y="174116"/>
                </a:cxn>
                <a:cxn ang="0">
                  <a:pos x="121887" y="174116"/>
                </a:cxn>
                <a:cxn ang="0">
                  <a:pos x="136905" y="71530"/>
                </a:cxn>
                <a:cxn ang="0">
                  <a:pos x="159955" y="285775"/>
                </a:cxn>
                <a:cxn ang="0">
                  <a:pos x="196626" y="121079"/>
                </a:cxn>
                <a:cxn ang="0">
                  <a:pos x="213390" y="174116"/>
                </a:cxn>
                <a:cxn ang="0">
                  <a:pos x="308385" y="174116"/>
                </a:cxn>
                <a:cxn ang="0">
                  <a:pos x="323054" y="71530"/>
                </a:cxn>
                <a:cxn ang="0">
                  <a:pos x="346453" y="285775"/>
                </a:cxn>
                <a:cxn ang="0">
                  <a:pos x="382775" y="121079"/>
                </a:cxn>
                <a:cxn ang="0">
                  <a:pos x="399539" y="174116"/>
                </a:cxn>
                <a:cxn ang="0">
                  <a:pos x="494534" y="174116"/>
                </a:cxn>
                <a:cxn ang="0">
                  <a:pos x="509552" y="71530"/>
                </a:cxn>
                <a:cxn ang="0">
                  <a:pos x="529110" y="249486"/>
                </a:cxn>
                <a:cxn ang="0">
                  <a:pos x="548668" y="215988"/>
                </a:cxn>
                <a:cxn ang="0">
                  <a:pos x="563686" y="145155"/>
                </a:cxn>
                <a:cxn ang="0">
                  <a:pos x="559844" y="137827"/>
                </a:cxn>
                <a:cxn ang="0">
                  <a:pos x="557050" y="133291"/>
                </a:cxn>
                <a:cxn ang="0">
                  <a:pos x="536444" y="229945"/>
                </a:cxn>
                <a:cxn ang="0">
                  <a:pos x="517934" y="65250"/>
                </a:cxn>
                <a:cxn ang="0">
                  <a:pos x="511298" y="54084"/>
                </a:cxn>
                <a:cxn ang="0">
                  <a:pos x="505012" y="41871"/>
                </a:cxn>
                <a:cxn ang="0">
                  <a:pos x="486152" y="165742"/>
                </a:cxn>
                <a:cxn ang="0">
                  <a:pos x="406175" y="165742"/>
                </a:cxn>
                <a:cxn ang="0">
                  <a:pos x="382077" y="84790"/>
                </a:cxn>
                <a:cxn ang="0">
                  <a:pos x="350295" y="229945"/>
                </a:cxn>
                <a:cxn ang="0">
                  <a:pos x="324101" y="0"/>
                </a:cxn>
              </a:cxnLst>
              <a:rect l="0" t="0" r="0" b="0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16" name="Freeform 243"/>
            <p:cNvSpPr/>
            <p:nvPr/>
          </p:nvSpPr>
          <p:spPr>
            <a:xfrm>
              <a:off x="9969013" y="1247884"/>
              <a:ext cx="577976" cy="501694"/>
            </a:xfrm>
            <a:custGeom>
              <a:avLst/>
              <a:gdLst/>
              <a:ahLst/>
              <a:cxnLst>
                <a:cxn ang="0">
                  <a:pos x="144144" y="501694"/>
                </a:cxn>
                <a:cxn ang="0">
                  <a:pos x="0" y="251372"/>
                </a:cxn>
                <a:cxn ang="0">
                  <a:pos x="144144" y="0"/>
                </a:cxn>
                <a:cxn ang="0">
                  <a:pos x="432783" y="0"/>
                </a:cxn>
                <a:cxn ang="0">
                  <a:pos x="577976" y="251372"/>
                </a:cxn>
                <a:cxn ang="0">
                  <a:pos x="432783" y="501694"/>
                </a:cxn>
                <a:cxn ang="0">
                  <a:pos x="144144" y="501694"/>
                </a:cxn>
              </a:cxnLst>
              <a:rect l="0" t="0" r="0" b="0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17" name="Freeform 244"/>
            <p:cNvSpPr/>
            <p:nvPr/>
          </p:nvSpPr>
          <p:spPr>
            <a:xfrm>
              <a:off x="10116684" y="1357431"/>
              <a:ext cx="281048" cy="282600"/>
            </a:xfrm>
            <a:custGeom>
              <a:avLst/>
              <a:gdLst/>
              <a:ahLst/>
              <a:cxnLst>
                <a:cxn ang="0">
                  <a:pos x="281048" y="193872"/>
                </a:cxn>
                <a:cxn ang="0">
                  <a:pos x="193525" y="193872"/>
                </a:cxn>
                <a:cxn ang="0">
                  <a:pos x="193525" y="282600"/>
                </a:cxn>
                <a:cxn ang="0">
                  <a:pos x="87522" y="282600"/>
                </a:cxn>
                <a:cxn ang="0">
                  <a:pos x="87522" y="193872"/>
                </a:cxn>
                <a:cxn ang="0">
                  <a:pos x="0" y="193872"/>
                </a:cxn>
                <a:cxn ang="0">
                  <a:pos x="0" y="88727"/>
                </a:cxn>
                <a:cxn ang="0">
                  <a:pos x="87522" y="88727"/>
                </a:cxn>
                <a:cxn ang="0">
                  <a:pos x="87522" y="0"/>
                </a:cxn>
                <a:cxn ang="0">
                  <a:pos x="193525" y="0"/>
                </a:cxn>
                <a:cxn ang="0">
                  <a:pos x="193525" y="88727"/>
                </a:cxn>
                <a:cxn ang="0">
                  <a:pos x="281048" y="88727"/>
                </a:cxn>
                <a:cxn ang="0">
                  <a:pos x="281048" y="193872"/>
                </a:cxn>
              </a:cxnLst>
              <a:rect l="0" t="0" r="0" b="0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18" name="Freeform 245"/>
            <p:cNvSpPr/>
            <p:nvPr/>
          </p:nvSpPr>
          <p:spPr>
            <a:xfrm>
              <a:off x="10394556" y="1492380"/>
              <a:ext cx="589092" cy="511220"/>
            </a:xfrm>
            <a:custGeom>
              <a:avLst/>
              <a:gdLst/>
              <a:ahLst/>
              <a:cxnLst>
                <a:cxn ang="0">
                  <a:pos x="439897" y="511220"/>
                </a:cxn>
                <a:cxn ang="0">
                  <a:pos x="148146" y="511220"/>
                </a:cxn>
                <a:cxn ang="0">
                  <a:pos x="0" y="255435"/>
                </a:cxn>
                <a:cxn ang="0">
                  <a:pos x="148146" y="0"/>
                </a:cxn>
                <a:cxn ang="0">
                  <a:pos x="442692" y="0"/>
                </a:cxn>
                <a:cxn ang="0">
                  <a:pos x="589092" y="252639"/>
                </a:cxn>
                <a:cxn ang="0">
                  <a:pos x="578959" y="258230"/>
                </a:cxn>
                <a:cxn ang="0">
                  <a:pos x="436403" y="11181"/>
                </a:cxn>
                <a:cxn ang="0">
                  <a:pos x="154785" y="11181"/>
                </a:cxn>
                <a:cxn ang="0">
                  <a:pos x="12927" y="255435"/>
                </a:cxn>
                <a:cxn ang="0">
                  <a:pos x="154785" y="500038"/>
                </a:cxn>
                <a:cxn ang="0">
                  <a:pos x="439897" y="500038"/>
                </a:cxn>
                <a:cxn ang="0">
                  <a:pos x="439897" y="511220"/>
                </a:cxn>
              </a:cxnLst>
              <a:rect l="0" t="0" r="0" b="0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19" name="Oval 246"/>
            <p:cNvSpPr/>
            <p:nvPr/>
          </p:nvSpPr>
          <p:spPr>
            <a:xfrm>
              <a:off x="10370739" y="1717825"/>
              <a:ext cx="61926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20" name="Oval 247"/>
            <p:cNvSpPr/>
            <p:nvPr/>
          </p:nvSpPr>
          <p:spPr>
            <a:xfrm>
              <a:off x="10947127" y="1717825"/>
              <a:ext cx="61927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21" name="Oval 248"/>
            <p:cNvSpPr/>
            <p:nvPr/>
          </p:nvSpPr>
          <p:spPr>
            <a:xfrm>
              <a:off x="10513645" y="1466978"/>
              <a:ext cx="63514" cy="63506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22" name="Oval 249"/>
            <p:cNvSpPr/>
            <p:nvPr/>
          </p:nvSpPr>
          <p:spPr>
            <a:xfrm>
              <a:off x="10513645" y="1965496"/>
              <a:ext cx="63514" cy="63506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23" name="Oval 250"/>
            <p:cNvSpPr/>
            <p:nvPr/>
          </p:nvSpPr>
          <p:spPr>
            <a:xfrm>
              <a:off x="10802633" y="1466978"/>
              <a:ext cx="61926" cy="63506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24" name="Oval 251"/>
            <p:cNvSpPr/>
            <p:nvPr/>
          </p:nvSpPr>
          <p:spPr>
            <a:xfrm>
              <a:off x="10802633" y="1965496"/>
              <a:ext cx="61926" cy="63506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25" name="Freeform 252"/>
            <p:cNvSpPr/>
            <p:nvPr/>
          </p:nvSpPr>
          <p:spPr>
            <a:xfrm>
              <a:off x="10828039" y="744603"/>
              <a:ext cx="587503" cy="257197"/>
            </a:xfrm>
            <a:custGeom>
              <a:avLst/>
              <a:gdLst/>
              <a:ahLst/>
              <a:cxnLst>
                <a:cxn ang="0">
                  <a:pos x="577367" y="257197"/>
                </a:cxn>
                <a:cxn ang="0">
                  <a:pos x="434773" y="10092"/>
                </a:cxn>
                <a:cxn ang="0">
                  <a:pos x="153079" y="10092"/>
                </a:cxn>
                <a:cxn ang="0">
                  <a:pos x="9436" y="257197"/>
                </a:cxn>
                <a:cxn ang="0">
                  <a:pos x="0" y="251628"/>
                </a:cxn>
                <a:cxn ang="0">
                  <a:pos x="146438" y="0"/>
                </a:cxn>
                <a:cxn ang="0">
                  <a:pos x="441064" y="0"/>
                </a:cxn>
                <a:cxn ang="0">
                  <a:pos x="587503" y="251628"/>
                </a:cxn>
                <a:cxn ang="0">
                  <a:pos x="577367" y="257197"/>
                </a:cxn>
              </a:cxnLst>
              <a:rect l="0" t="0" r="0" b="0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26" name="Oval 253"/>
            <p:cNvSpPr/>
            <p:nvPr/>
          </p:nvSpPr>
          <p:spPr>
            <a:xfrm>
              <a:off x="10802633" y="968459"/>
              <a:ext cx="61926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27" name="Oval 254"/>
            <p:cNvSpPr/>
            <p:nvPr/>
          </p:nvSpPr>
          <p:spPr>
            <a:xfrm>
              <a:off x="11379021" y="968459"/>
              <a:ext cx="63514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28" name="Oval 255"/>
            <p:cNvSpPr/>
            <p:nvPr/>
          </p:nvSpPr>
          <p:spPr>
            <a:xfrm>
              <a:off x="10947127" y="719201"/>
              <a:ext cx="61927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29" name="Oval 256"/>
            <p:cNvSpPr/>
            <p:nvPr/>
          </p:nvSpPr>
          <p:spPr>
            <a:xfrm>
              <a:off x="10947127" y="1217719"/>
              <a:ext cx="61927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30" name="Oval 257"/>
            <p:cNvSpPr/>
            <p:nvPr/>
          </p:nvSpPr>
          <p:spPr>
            <a:xfrm>
              <a:off x="11234528" y="719201"/>
              <a:ext cx="61926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31" name="Oval 258"/>
            <p:cNvSpPr/>
            <p:nvPr/>
          </p:nvSpPr>
          <p:spPr>
            <a:xfrm>
              <a:off x="11234528" y="1217719"/>
              <a:ext cx="61926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32" name="Freeform 259"/>
            <p:cNvSpPr/>
            <p:nvPr/>
          </p:nvSpPr>
          <p:spPr>
            <a:xfrm>
              <a:off x="11261521" y="495343"/>
              <a:ext cx="152433" cy="255610"/>
            </a:xfrm>
            <a:custGeom>
              <a:avLst/>
              <a:gdLst/>
              <a:ahLst/>
              <a:cxnLst>
                <a:cxn ang="0">
                  <a:pos x="9353" y="255610"/>
                </a:cxn>
                <a:cxn ang="0">
                  <a:pos x="0" y="250015"/>
                </a:cxn>
                <a:cxn ang="0">
                  <a:pos x="143425" y="0"/>
                </a:cxn>
                <a:cxn ang="0">
                  <a:pos x="152433" y="5594"/>
                </a:cxn>
                <a:cxn ang="0">
                  <a:pos x="9353" y="255610"/>
                </a:cxn>
              </a:cxnLst>
              <a:rect l="0" t="0" r="0" b="0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33" name="Oval 260"/>
            <p:cNvSpPr/>
            <p:nvPr/>
          </p:nvSpPr>
          <p:spPr>
            <a:xfrm>
              <a:off x="11379021" y="468354"/>
              <a:ext cx="63514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34" name="Freeform 261"/>
            <p:cNvSpPr/>
            <p:nvPr/>
          </p:nvSpPr>
          <p:spPr>
            <a:xfrm>
              <a:off x="9532356" y="1497143"/>
              <a:ext cx="154021" cy="255609"/>
            </a:xfrm>
            <a:custGeom>
              <a:avLst/>
              <a:gdLst/>
              <a:ahLst/>
              <a:cxnLst>
                <a:cxn ang="0">
                  <a:pos x="9451" y="255609"/>
                </a:cxn>
                <a:cxn ang="0">
                  <a:pos x="0" y="250021"/>
                </a:cxn>
                <a:cxn ang="0">
                  <a:pos x="143869" y="0"/>
                </a:cxn>
                <a:cxn ang="0">
                  <a:pos x="154021" y="5587"/>
                </a:cxn>
                <a:cxn ang="0">
                  <a:pos x="9451" y="255609"/>
                </a:cxn>
              </a:cxnLst>
              <a:rect l="0" t="0" r="0" b="0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35" name="Oval 262"/>
            <p:cNvSpPr/>
            <p:nvPr/>
          </p:nvSpPr>
          <p:spPr>
            <a:xfrm>
              <a:off x="9505362" y="1719413"/>
              <a:ext cx="61927" cy="63506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36" name="Oval 263"/>
            <p:cNvSpPr/>
            <p:nvPr/>
          </p:nvSpPr>
          <p:spPr>
            <a:xfrm>
              <a:off x="9651444" y="1470153"/>
              <a:ext cx="60338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37" name="Freeform 264"/>
            <p:cNvSpPr/>
            <p:nvPr/>
          </p:nvSpPr>
          <p:spPr>
            <a:xfrm>
              <a:off x="11693415" y="1244708"/>
              <a:ext cx="154022" cy="255610"/>
            </a:xfrm>
            <a:custGeom>
              <a:avLst/>
              <a:gdLst/>
              <a:ahLst/>
              <a:cxnLst>
                <a:cxn ang="0">
                  <a:pos x="9451" y="255610"/>
                </a:cxn>
                <a:cxn ang="0">
                  <a:pos x="0" y="250015"/>
                </a:cxn>
                <a:cxn ang="0">
                  <a:pos x="143870" y="0"/>
                </a:cxn>
                <a:cxn ang="0">
                  <a:pos x="154022" y="5594"/>
                </a:cxn>
                <a:cxn ang="0">
                  <a:pos x="9451" y="255610"/>
                </a:cxn>
              </a:cxnLst>
              <a:rect l="0" t="0" r="0" b="0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38" name="Oval 265"/>
            <p:cNvSpPr/>
            <p:nvPr/>
          </p:nvSpPr>
          <p:spPr>
            <a:xfrm>
              <a:off x="11666422" y="1466978"/>
              <a:ext cx="61926" cy="63506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39" name="Oval 266"/>
            <p:cNvSpPr/>
            <p:nvPr/>
          </p:nvSpPr>
          <p:spPr>
            <a:xfrm>
              <a:off x="11810916" y="1217719"/>
              <a:ext cx="61927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40" name="Freeform 267"/>
            <p:cNvSpPr/>
            <p:nvPr/>
          </p:nvSpPr>
          <p:spPr>
            <a:xfrm>
              <a:off x="10397732" y="495343"/>
              <a:ext cx="152433" cy="255610"/>
            </a:xfrm>
            <a:custGeom>
              <a:avLst/>
              <a:gdLst/>
              <a:ahLst/>
              <a:cxnLst>
                <a:cxn ang="0">
                  <a:pos x="9353" y="255610"/>
                </a:cxn>
                <a:cxn ang="0">
                  <a:pos x="0" y="250015"/>
                </a:cxn>
                <a:cxn ang="0">
                  <a:pos x="142386" y="0"/>
                </a:cxn>
                <a:cxn ang="0">
                  <a:pos x="152433" y="5594"/>
                </a:cxn>
                <a:cxn ang="0">
                  <a:pos x="9353" y="255610"/>
                </a:cxn>
              </a:cxnLst>
              <a:rect l="0" t="0" r="0" b="0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41" name="Oval 268"/>
            <p:cNvSpPr/>
            <p:nvPr/>
          </p:nvSpPr>
          <p:spPr>
            <a:xfrm>
              <a:off x="10370739" y="719201"/>
              <a:ext cx="61926" cy="60330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42" name="Oval 269"/>
            <p:cNvSpPr/>
            <p:nvPr/>
          </p:nvSpPr>
          <p:spPr>
            <a:xfrm>
              <a:off x="10515233" y="468354"/>
              <a:ext cx="61927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43" name="Freeform 270"/>
            <p:cNvSpPr/>
            <p:nvPr/>
          </p:nvSpPr>
          <p:spPr>
            <a:xfrm>
              <a:off x="10397732" y="244496"/>
              <a:ext cx="152433" cy="255610"/>
            </a:xfrm>
            <a:custGeom>
              <a:avLst/>
              <a:gdLst/>
              <a:ahLst/>
              <a:cxnLst>
                <a:cxn ang="0">
                  <a:pos x="143079" y="255610"/>
                </a:cxn>
                <a:cxn ang="0">
                  <a:pos x="0" y="5594"/>
                </a:cxn>
                <a:cxn ang="0">
                  <a:pos x="9353" y="0"/>
                </a:cxn>
                <a:cxn ang="0">
                  <a:pos x="152433" y="250015"/>
                </a:cxn>
                <a:cxn ang="0">
                  <a:pos x="143079" y="255610"/>
                </a:cxn>
              </a:cxnLst>
              <a:rect l="0" t="0" r="0" b="0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44" name="Oval 271"/>
            <p:cNvSpPr/>
            <p:nvPr/>
          </p:nvSpPr>
          <p:spPr>
            <a:xfrm>
              <a:off x="10370739" y="217507"/>
              <a:ext cx="61926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45" name="Freeform 272"/>
            <p:cNvSpPr/>
            <p:nvPr/>
          </p:nvSpPr>
          <p:spPr>
            <a:xfrm>
              <a:off x="9532356" y="747778"/>
              <a:ext cx="154021" cy="255609"/>
            </a:xfrm>
            <a:custGeom>
              <a:avLst/>
              <a:gdLst/>
              <a:ahLst/>
              <a:cxnLst>
                <a:cxn ang="0">
                  <a:pos x="144569" y="255609"/>
                </a:cxn>
                <a:cxn ang="0">
                  <a:pos x="0" y="5594"/>
                </a:cxn>
                <a:cxn ang="0">
                  <a:pos x="9451" y="0"/>
                </a:cxn>
                <a:cxn ang="0">
                  <a:pos x="154021" y="250014"/>
                </a:cxn>
                <a:cxn ang="0">
                  <a:pos x="144569" y="255609"/>
                </a:cxn>
              </a:cxnLst>
              <a:rect l="0" t="0" r="0" b="0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46" name="Oval 273"/>
            <p:cNvSpPr/>
            <p:nvPr/>
          </p:nvSpPr>
          <p:spPr>
            <a:xfrm>
              <a:off x="9651444" y="971635"/>
              <a:ext cx="60338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47" name="Oval 274"/>
            <p:cNvSpPr/>
            <p:nvPr/>
          </p:nvSpPr>
          <p:spPr>
            <a:xfrm>
              <a:off x="9505362" y="720788"/>
              <a:ext cx="61927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48" name="Freeform 275"/>
            <p:cNvSpPr/>
            <p:nvPr/>
          </p:nvSpPr>
          <p:spPr>
            <a:xfrm>
              <a:off x="9962662" y="1244708"/>
              <a:ext cx="438246" cy="511220"/>
            </a:xfrm>
            <a:custGeom>
              <a:avLst/>
              <a:gdLst/>
              <a:ahLst/>
              <a:cxnLst>
                <a:cxn ang="0">
                  <a:pos x="438246" y="511220"/>
                </a:cxn>
                <a:cxn ang="0">
                  <a:pos x="146896" y="511220"/>
                </a:cxn>
                <a:cxn ang="0">
                  <a:pos x="0" y="255435"/>
                </a:cxn>
                <a:cxn ang="0">
                  <a:pos x="146896" y="0"/>
                </a:cxn>
                <a:cxn ang="0">
                  <a:pos x="438246" y="0"/>
                </a:cxn>
                <a:cxn ang="0">
                  <a:pos x="438246" y="11181"/>
                </a:cxn>
                <a:cxn ang="0">
                  <a:pos x="153525" y="11181"/>
                </a:cxn>
                <a:cxn ang="0">
                  <a:pos x="12910" y="255435"/>
                </a:cxn>
                <a:cxn ang="0">
                  <a:pos x="153525" y="500038"/>
                </a:cxn>
                <a:cxn ang="0">
                  <a:pos x="438246" y="500038"/>
                </a:cxn>
                <a:cxn ang="0">
                  <a:pos x="438246" y="511220"/>
                </a:cxn>
              </a:cxnLst>
              <a:rect l="0" t="0" r="0" b="0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49" name="Oval 276"/>
            <p:cNvSpPr/>
            <p:nvPr/>
          </p:nvSpPr>
          <p:spPr>
            <a:xfrm>
              <a:off x="9937256" y="1470153"/>
              <a:ext cx="61927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50" name="Oval 277"/>
            <p:cNvSpPr/>
            <p:nvPr/>
          </p:nvSpPr>
          <p:spPr>
            <a:xfrm>
              <a:off x="10083338" y="1219306"/>
              <a:ext cx="61927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51" name="Oval 278"/>
            <p:cNvSpPr/>
            <p:nvPr/>
          </p:nvSpPr>
          <p:spPr>
            <a:xfrm>
              <a:off x="10083338" y="1717825"/>
              <a:ext cx="61927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52" name="Oval 279"/>
            <p:cNvSpPr/>
            <p:nvPr/>
          </p:nvSpPr>
          <p:spPr>
            <a:xfrm>
              <a:off x="10370739" y="1219306"/>
              <a:ext cx="61926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53" name="Freeform 280"/>
            <p:cNvSpPr/>
            <p:nvPr/>
          </p:nvSpPr>
          <p:spPr>
            <a:xfrm>
              <a:off x="10394556" y="993862"/>
              <a:ext cx="589092" cy="508044"/>
            </a:xfrm>
            <a:custGeom>
              <a:avLst/>
              <a:gdLst/>
              <a:ahLst/>
              <a:cxnLst>
                <a:cxn ang="0">
                  <a:pos x="145610" y="508044"/>
                </a:cxn>
                <a:cxn ang="0">
                  <a:pos x="0" y="255244"/>
                </a:cxn>
                <a:cxn ang="0">
                  <a:pos x="147360" y="0"/>
                </a:cxn>
                <a:cxn ang="0">
                  <a:pos x="442431" y="0"/>
                </a:cxn>
                <a:cxn ang="0">
                  <a:pos x="589092" y="252450"/>
                </a:cxn>
                <a:cxn ang="0">
                  <a:pos x="578941" y="258037"/>
                </a:cxn>
                <a:cxn ang="0">
                  <a:pos x="436131" y="11173"/>
                </a:cxn>
                <a:cxn ang="0">
                  <a:pos x="154010" y="11173"/>
                </a:cxn>
                <a:cxn ang="0">
                  <a:pos x="11900" y="255244"/>
                </a:cxn>
                <a:cxn ang="0">
                  <a:pos x="154711" y="502457"/>
                </a:cxn>
                <a:cxn ang="0">
                  <a:pos x="145610" y="508044"/>
                </a:cxn>
              </a:cxnLst>
              <a:rect l="0" t="0" r="0" b="0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54" name="Oval 281"/>
            <p:cNvSpPr/>
            <p:nvPr/>
          </p:nvSpPr>
          <p:spPr>
            <a:xfrm>
              <a:off x="10513645" y="968459"/>
              <a:ext cx="63514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55" name="Freeform 282"/>
            <p:cNvSpPr/>
            <p:nvPr/>
          </p:nvSpPr>
          <p:spPr>
            <a:xfrm>
              <a:off x="9964250" y="743015"/>
              <a:ext cx="436657" cy="258786"/>
            </a:xfrm>
            <a:custGeom>
              <a:avLst/>
              <a:gdLst/>
              <a:ahLst/>
              <a:cxnLst>
                <a:cxn ang="0">
                  <a:pos x="9424" y="258786"/>
                </a:cxn>
                <a:cxn ang="0">
                  <a:pos x="0" y="253183"/>
                </a:cxn>
                <a:cxn ang="0">
                  <a:pos x="145203" y="0"/>
                </a:cxn>
                <a:cxn ang="0">
                  <a:pos x="436657" y="0"/>
                </a:cxn>
                <a:cxn ang="0">
                  <a:pos x="436657" y="11205"/>
                </a:cxn>
                <a:cxn ang="0">
                  <a:pos x="151835" y="11205"/>
                </a:cxn>
                <a:cxn ang="0">
                  <a:pos x="9424" y="258786"/>
                </a:cxn>
              </a:cxnLst>
              <a:rect l="0" t="0" r="0" b="0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56" name="Oval 283"/>
            <p:cNvSpPr/>
            <p:nvPr/>
          </p:nvSpPr>
          <p:spPr>
            <a:xfrm>
              <a:off x="10083338" y="719201"/>
              <a:ext cx="61927" cy="60330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57" name="Freeform 284"/>
            <p:cNvSpPr/>
            <p:nvPr/>
          </p:nvSpPr>
          <p:spPr>
            <a:xfrm>
              <a:off x="11258345" y="1492380"/>
              <a:ext cx="589092" cy="511220"/>
            </a:xfrm>
            <a:custGeom>
              <a:avLst/>
              <a:gdLst/>
              <a:ahLst/>
              <a:cxnLst>
                <a:cxn ang="0">
                  <a:pos x="439981" y="511220"/>
                </a:cxn>
                <a:cxn ang="0">
                  <a:pos x="147360" y="511220"/>
                </a:cxn>
                <a:cxn ang="0">
                  <a:pos x="0" y="255435"/>
                </a:cxn>
                <a:cxn ang="0">
                  <a:pos x="147360" y="0"/>
                </a:cxn>
                <a:cxn ang="0">
                  <a:pos x="443481" y="0"/>
                </a:cxn>
                <a:cxn ang="0">
                  <a:pos x="589092" y="252639"/>
                </a:cxn>
                <a:cxn ang="0">
                  <a:pos x="579991" y="258230"/>
                </a:cxn>
                <a:cxn ang="0">
                  <a:pos x="437181" y="11181"/>
                </a:cxn>
                <a:cxn ang="0">
                  <a:pos x="154010" y="11181"/>
                </a:cxn>
                <a:cxn ang="0">
                  <a:pos x="12950" y="255435"/>
                </a:cxn>
                <a:cxn ang="0">
                  <a:pos x="154010" y="500038"/>
                </a:cxn>
                <a:cxn ang="0">
                  <a:pos x="439981" y="500038"/>
                </a:cxn>
                <a:cxn ang="0">
                  <a:pos x="439981" y="511220"/>
                </a:cxn>
              </a:cxnLst>
              <a:rect l="0" t="0" r="0" b="0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58" name="Oval 285"/>
            <p:cNvSpPr/>
            <p:nvPr/>
          </p:nvSpPr>
          <p:spPr>
            <a:xfrm>
              <a:off x="11234528" y="1717825"/>
              <a:ext cx="61926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59" name="Oval 286"/>
            <p:cNvSpPr/>
            <p:nvPr/>
          </p:nvSpPr>
          <p:spPr>
            <a:xfrm>
              <a:off x="11810916" y="1717825"/>
              <a:ext cx="61927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60" name="Oval 287"/>
            <p:cNvSpPr/>
            <p:nvPr/>
          </p:nvSpPr>
          <p:spPr>
            <a:xfrm>
              <a:off x="11379021" y="1466978"/>
              <a:ext cx="61927" cy="63506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61" name="Oval 288"/>
            <p:cNvSpPr/>
            <p:nvPr/>
          </p:nvSpPr>
          <p:spPr>
            <a:xfrm>
              <a:off x="11379021" y="1965496"/>
              <a:ext cx="61927" cy="63506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62" name="Oval 289"/>
            <p:cNvSpPr/>
            <p:nvPr/>
          </p:nvSpPr>
          <p:spPr>
            <a:xfrm>
              <a:off x="11666422" y="1965496"/>
              <a:ext cx="61926" cy="63506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63" name="Freeform 290"/>
            <p:cNvSpPr/>
            <p:nvPr/>
          </p:nvSpPr>
          <p:spPr>
            <a:xfrm>
              <a:off x="9532356" y="995450"/>
              <a:ext cx="585915" cy="258785"/>
            </a:xfrm>
            <a:custGeom>
              <a:avLst/>
              <a:gdLst/>
              <a:ahLst/>
              <a:cxnLst>
                <a:cxn ang="0">
                  <a:pos x="9427" y="258785"/>
                </a:cxn>
                <a:cxn ang="0">
                  <a:pos x="0" y="253189"/>
                </a:cxn>
                <a:cxn ang="0">
                  <a:pos x="145256" y="0"/>
                </a:cxn>
                <a:cxn ang="0">
                  <a:pos x="440658" y="0"/>
                </a:cxn>
                <a:cxn ang="0">
                  <a:pos x="585915" y="253189"/>
                </a:cxn>
                <a:cxn ang="0">
                  <a:pos x="576487" y="258785"/>
                </a:cxn>
                <a:cxn ang="0">
                  <a:pos x="434024" y="11190"/>
                </a:cxn>
                <a:cxn ang="0">
                  <a:pos x="151890" y="11190"/>
                </a:cxn>
                <a:cxn ang="0">
                  <a:pos x="9427" y="258785"/>
                </a:cxn>
              </a:cxnLst>
              <a:rect l="0" t="0" r="0" b="0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64" name="Rectangle 291"/>
            <p:cNvSpPr/>
            <p:nvPr/>
          </p:nvSpPr>
          <p:spPr>
            <a:xfrm>
              <a:off x="9681614" y="1495555"/>
              <a:ext cx="287400" cy="12701"/>
            </a:xfrm>
            <a:prstGeom prst="rect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65" name="Oval 292"/>
            <p:cNvSpPr/>
            <p:nvPr/>
          </p:nvSpPr>
          <p:spPr>
            <a:xfrm>
              <a:off x="9505362" y="1220894"/>
              <a:ext cx="61927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66" name="Oval 293"/>
            <p:cNvSpPr/>
            <p:nvPr/>
          </p:nvSpPr>
          <p:spPr>
            <a:xfrm>
              <a:off x="9937256" y="971635"/>
              <a:ext cx="61927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67" name="Freeform 294"/>
            <p:cNvSpPr/>
            <p:nvPr/>
          </p:nvSpPr>
          <p:spPr>
            <a:xfrm>
              <a:off x="10828039" y="1241533"/>
              <a:ext cx="587503" cy="258786"/>
            </a:xfrm>
            <a:custGeom>
              <a:avLst/>
              <a:gdLst/>
              <a:ahLst/>
              <a:cxnLst>
                <a:cxn ang="0">
                  <a:pos x="577367" y="258786"/>
                </a:cxn>
                <a:cxn ang="0">
                  <a:pos x="434773" y="11205"/>
                </a:cxn>
                <a:cxn ang="0">
                  <a:pos x="152030" y="11205"/>
                </a:cxn>
                <a:cxn ang="0">
                  <a:pos x="9436" y="258786"/>
                </a:cxn>
                <a:cxn ang="0">
                  <a:pos x="0" y="253183"/>
                </a:cxn>
                <a:cxn ang="0">
                  <a:pos x="145390" y="0"/>
                </a:cxn>
                <a:cxn ang="0">
                  <a:pos x="441064" y="0"/>
                </a:cxn>
                <a:cxn ang="0">
                  <a:pos x="587503" y="253183"/>
                </a:cxn>
                <a:cxn ang="0">
                  <a:pos x="577367" y="258786"/>
                </a:cxn>
              </a:cxnLst>
              <a:rect l="0" t="0" r="0" b="0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68" name="Freeform 295"/>
            <p:cNvSpPr/>
            <p:nvPr/>
          </p:nvSpPr>
          <p:spPr>
            <a:xfrm>
              <a:off x="10826451" y="2241745"/>
              <a:ext cx="587503" cy="508044"/>
            </a:xfrm>
            <a:custGeom>
              <a:avLst/>
              <a:gdLst/>
              <a:ahLst/>
              <a:cxnLst>
                <a:cxn ang="0">
                  <a:pos x="146264" y="508044"/>
                </a:cxn>
                <a:cxn ang="0">
                  <a:pos x="0" y="255593"/>
                </a:cxn>
                <a:cxn ang="0">
                  <a:pos x="146963" y="0"/>
                </a:cxn>
                <a:cxn ang="0">
                  <a:pos x="442285" y="0"/>
                </a:cxn>
                <a:cxn ang="0">
                  <a:pos x="587503" y="252799"/>
                </a:cxn>
                <a:cxn ang="0">
                  <a:pos x="578426" y="258386"/>
                </a:cxn>
                <a:cxn ang="0">
                  <a:pos x="436001" y="11173"/>
                </a:cxn>
                <a:cxn ang="0">
                  <a:pos x="153595" y="11173"/>
                </a:cxn>
                <a:cxn ang="0">
                  <a:pos x="12915" y="255593"/>
                </a:cxn>
                <a:cxn ang="0">
                  <a:pos x="155340" y="502457"/>
                </a:cxn>
                <a:cxn ang="0">
                  <a:pos x="146264" y="508044"/>
                </a:cxn>
              </a:cxnLst>
              <a:rect l="0" t="0" r="0" b="0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69" name="Oval 296"/>
            <p:cNvSpPr/>
            <p:nvPr/>
          </p:nvSpPr>
          <p:spPr>
            <a:xfrm>
              <a:off x="10802633" y="2467190"/>
              <a:ext cx="61926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70" name="Oval 297"/>
            <p:cNvSpPr/>
            <p:nvPr/>
          </p:nvSpPr>
          <p:spPr>
            <a:xfrm>
              <a:off x="11379021" y="2467190"/>
              <a:ext cx="61927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71" name="Oval 298"/>
            <p:cNvSpPr/>
            <p:nvPr/>
          </p:nvSpPr>
          <p:spPr>
            <a:xfrm>
              <a:off x="10947127" y="2216343"/>
              <a:ext cx="61927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72" name="Oval 299"/>
            <p:cNvSpPr/>
            <p:nvPr/>
          </p:nvSpPr>
          <p:spPr>
            <a:xfrm>
              <a:off x="10947127" y="2714862"/>
              <a:ext cx="61927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73" name="Oval 300"/>
            <p:cNvSpPr/>
            <p:nvPr/>
          </p:nvSpPr>
          <p:spPr>
            <a:xfrm>
              <a:off x="11234528" y="2216343"/>
              <a:ext cx="61926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874" name="Freeform 301"/>
            <p:cNvSpPr/>
            <p:nvPr/>
          </p:nvSpPr>
          <p:spPr>
            <a:xfrm>
              <a:off x="11261521" y="1995662"/>
              <a:ext cx="154022" cy="255609"/>
            </a:xfrm>
            <a:custGeom>
              <a:avLst/>
              <a:gdLst/>
              <a:ahLst/>
              <a:cxnLst>
                <a:cxn ang="0">
                  <a:pos x="10430" y="255609"/>
                </a:cxn>
                <a:cxn ang="0">
                  <a:pos x="0" y="250037"/>
                </a:cxn>
                <a:cxn ang="0">
                  <a:pos x="143939" y="0"/>
                </a:cxn>
                <a:cxn ang="0">
                  <a:pos x="154022" y="5571"/>
                </a:cxn>
                <a:cxn ang="0">
                  <a:pos x="10430" y="255609"/>
                </a:cxn>
              </a:cxnLst>
              <a:rect l="0" t="0" r="0" b="0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75" name="Freeform 302"/>
            <p:cNvSpPr/>
            <p:nvPr/>
          </p:nvSpPr>
          <p:spPr>
            <a:xfrm>
              <a:off x="10826451" y="1741640"/>
              <a:ext cx="439834" cy="509631"/>
            </a:xfrm>
            <a:custGeom>
              <a:avLst/>
              <a:gdLst/>
              <a:ahLst/>
              <a:cxnLst>
                <a:cxn ang="0">
                  <a:pos x="146378" y="509631"/>
                </a:cxn>
                <a:cxn ang="0">
                  <a:pos x="0" y="255864"/>
                </a:cxn>
                <a:cxn ang="0">
                  <a:pos x="147077" y="0"/>
                </a:cxn>
                <a:cxn ang="0">
                  <a:pos x="439834" y="0"/>
                </a:cxn>
                <a:cxn ang="0">
                  <a:pos x="439834" y="11185"/>
                </a:cxn>
                <a:cxn ang="0">
                  <a:pos x="153714" y="11185"/>
                </a:cxn>
                <a:cxn ang="0">
                  <a:pos x="12926" y="255864"/>
                </a:cxn>
                <a:cxn ang="0">
                  <a:pos x="155461" y="504038"/>
                </a:cxn>
                <a:cxn ang="0">
                  <a:pos x="146378" y="509631"/>
                </a:cxn>
              </a:cxnLst>
              <a:rect l="0" t="0" r="0" b="0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76" name="Freeform 304"/>
            <p:cNvSpPr/>
            <p:nvPr/>
          </p:nvSpPr>
          <p:spPr>
            <a:xfrm>
              <a:off x="11236115" y="2014714"/>
              <a:ext cx="955884" cy="968459"/>
            </a:xfrm>
            <a:custGeom>
              <a:avLst/>
              <a:gdLst/>
              <a:ahLst/>
              <a:cxnLst>
                <a:cxn ang="0">
                  <a:pos x="955884" y="0"/>
                </a:cxn>
                <a:cxn ang="0">
                  <a:pos x="558501" y="0"/>
                </a:cxn>
                <a:cxn ang="0">
                  <a:pos x="0" y="968459"/>
                </a:cxn>
                <a:cxn ang="0">
                  <a:pos x="955884" y="968459"/>
                </a:cxn>
                <a:cxn ang="0">
                  <a:pos x="955884" y="0"/>
                </a:cxn>
              </a:cxnLst>
              <a:rect l="0" t="0" r="0" b="0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5877" name="组合 94"/>
          <p:cNvGrpSpPr/>
          <p:nvPr userDrawn="1"/>
        </p:nvGrpSpPr>
        <p:grpSpPr>
          <a:xfrm flipH="1" flipV="1">
            <a:off x="0" y="3875088"/>
            <a:ext cx="2014538" cy="2982912"/>
            <a:chOff x="9505362" y="0"/>
            <a:chExt cx="2686637" cy="2983173"/>
          </a:xfrm>
        </p:grpSpPr>
        <p:sp>
          <p:nvSpPr>
            <p:cNvPr id="25878" name="Freeform 215"/>
            <p:cNvSpPr/>
            <p:nvPr/>
          </p:nvSpPr>
          <p:spPr>
            <a:xfrm>
              <a:off x="10399319" y="1493968"/>
              <a:ext cx="577976" cy="501694"/>
            </a:xfrm>
            <a:custGeom>
              <a:avLst/>
              <a:gdLst/>
              <a:ahLst/>
              <a:cxnLst>
                <a:cxn ang="0">
                  <a:pos x="145104" y="501694"/>
                </a:cxn>
                <a:cxn ang="0">
                  <a:pos x="0" y="251196"/>
                </a:cxn>
                <a:cxn ang="0">
                  <a:pos x="145104" y="0"/>
                </a:cxn>
                <a:cxn ang="0">
                  <a:pos x="433918" y="0"/>
                </a:cxn>
                <a:cxn ang="0">
                  <a:pos x="577976" y="251196"/>
                </a:cxn>
                <a:cxn ang="0">
                  <a:pos x="433918" y="501694"/>
                </a:cxn>
                <a:cxn ang="0">
                  <a:pos x="145104" y="501694"/>
                </a:cxn>
              </a:cxnLst>
              <a:rect l="0" t="0" r="0" b="0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79" name="Freeform 216"/>
            <p:cNvSpPr/>
            <p:nvPr/>
          </p:nvSpPr>
          <p:spPr>
            <a:xfrm>
              <a:off x="10399319" y="1493968"/>
              <a:ext cx="577976" cy="501694"/>
            </a:xfrm>
            <a:custGeom>
              <a:avLst/>
              <a:gdLst/>
              <a:ahLst/>
              <a:cxnLst>
                <a:cxn ang="0">
                  <a:pos x="145104" y="501694"/>
                </a:cxn>
                <a:cxn ang="0">
                  <a:pos x="0" y="251196"/>
                </a:cxn>
                <a:cxn ang="0">
                  <a:pos x="145104" y="0"/>
                </a:cxn>
                <a:cxn ang="0">
                  <a:pos x="433918" y="0"/>
                </a:cxn>
                <a:cxn ang="0">
                  <a:pos x="577976" y="251196"/>
                </a:cxn>
                <a:cxn ang="0">
                  <a:pos x="433918" y="501694"/>
                </a:cxn>
                <a:cxn ang="0">
                  <a:pos x="145104" y="501694"/>
                </a:cxn>
              </a:cxnLst>
              <a:rect l="0" t="0" r="0" b="0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80" name="Freeform 217"/>
            <p:cNvSpPr/>
            <p:nvPr/>
          </p:nvSpPr>
          <p:spPr>
            <a:xfrm>
              <a:off x="10399319" y="998624"/>
              <a:ext cx="577976" cy="501694"/>
            </a:xfrm>
            <a:custGeom>
              <a:avLst/>
              <a:gdLst/>
              <a:ahLst/>
              <a:cxnLst>
                <a:cxn ang="0">
                  <a:pos x="145104" y="501694"/>
                </a:cxn>
                <a:cxn ang="0">
                  <a:pos x="0" y="250847"/>
                </a:cxn>
                <a:cxn ang="0">
                  <a:pos x="145104" y="0"/>
                </a:cxn>
                <a:cxn ang="0">
                  <a:pos x="433918" y="0"/>
                </a:cxn>
                <a:cxn ang="0">
                  <a:pos x="577976" y="250847"/>
                </a:cxn>
                <a:cxn ang="0">
                  <a:pos x="433918" y="501694"/>
                </a:cxn>
                <a:cxn ang="0">
                  <a:pos x="145104" y="501694"/>
                </a:cxn>
              </a:cxnLst>
              <a:rect l="0" t="0" r="0" b="0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rgbClr val="F2F2F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81" name="Freeform 218"/>
            <p:cNvSpPr/>
            <p:nvPr/>
          </p:nvSpPr>
          <p:spPr>
            <a:xfrm>
              <a:off x="10399319" y="495343"/>
              <a:ext cx="577976" cy="501694"/>
            </a:xfrm>
            <a:custGeom>
              <a:avLst/>
              <a:gdLst/>
              <a:ahLst/>
              <a:cxnLst>
                <a:cxn ang="0">
                  <a:pos x="145104" y="501694"/>
                </a:cxn>
                <a:cxn ang="0">
                  <a:pos x="0" y="250847"/>
                </a:cxn>
                <a:cxn ang="0">
                  <a:pos x="145104" y="0"/>
                </a:cxn>
                <a:cxn ang="0">
                  <a:pos x="433918" y="0"/>
                </a:cxn>
                <a:cxn ang="0">
                  <a:pos x="577976" y="250847"/>
                </a:cxn>
                <a:cxn ang="0">
                  <a:pos x="433918" y="501694"/>
                </a:cxn>
                <a:cxn ang="0">
                  <a:pos x="145104" y="501694"/>
                </a:cxn>
              </a:cxnLst>
              <a:rect l="0" t="0" r="0" b="0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rgbClr val="D9D9D9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82" name="Freeform 219"/>
            <p:cNvSpPr/>
            <p:nvPr/>
          </p:nvSpPr>
          <p:spPr>
            <a:xfrm>
              <a:off x="10399319" y="495343"/>
              <a:ext cx="577976" cy="501694"/>
            </a:xfrm>
            <a:custGeom>
              <a:avLst/>
              <a:gdLst/>
              <a:ahLst/>
              <a:cxnLst>
                <a:cxn ang="0">
                  <a:pos x="145104" y="501694"/>
                </a:cxn>
                <a:cxn ang="0">
                  <a:pos x="0" y="250847"/>
                </a:cxn>
                <a:cxn ang="0">
                  <a:pos x="145104" y="0"/>
                </a:cxn>
                <a:cxn ang="0">
                  <a:pos x="433918" y="0"/>
                </a:cxn>
                <a:cxn ang="0">
                  <a:pos x="577976" y="250847"/>
                </a:cxn>
                <a:cxn ang="0">
                  <a:pos x="433918" y="501694"/>
                </a:cxn>
                <a:cxn ang="0">
                  <a:pos x="145104" y="501694"/>
                </a:cxn>
              </a:cxnLst>
              <a:rect l="0" t="0" r="0" b="0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83" name="Freeform 220"/>
            <p:cNvSpPr/>
            <p:nvPr/>
          </p:nvSpPr>
          <p:spPr>
            <a:xfrm>
              <a:off x="10559692" y="0"/>
              <a:ext cx="1490988" cy="1082770"/>
            </a:xfrm>
            <a:custGeom>
              <a:avLst/>
              <a:gdLst/>
              <a:ahLst/>
              <a:cxnLst>
                <a:cxn ang="0">
                  <a:pos x="1490988" y="0"/>
                </a:cxn>
                <a:cxn ang="0">
                  <a:pos x="137957" y="0"/>
                </a:cxn>
                <a:cxn ang="0">
                  <a:pos x="0" y="237587"/>
                </a:cxn>
                <a:cxn ang="0">
                  <a:pos x="149133" y="495090"/>
                </a:cxn>
                <a:cxn ang="0">
                  <a:pos x="274168" y="495090"/>
                </a:cxn>
                <a:cxn ang="0">
                  <a:pos x="418412" y="745954"/>
                </a:cxn>
                <a:cxn ang="0">
                  <a:pos x="355895" y="854965"/>
                </a:cxn>
                <a:cxn ang="0">
                  <a:pos x="487565" y="1082770"/>
                </a:cxn>
                <a:cxn ang="0">
                  <a:pos x="1188180" y="1082770"/>
                </a:cxn>
                <a:cxn ang="0">
                  <a:pos x="1026822" y="803604"/>
                </a:cxn>
                <a:cxn ang="0">
                  <a:pos x="1490988" y="0"/>
                </a:cxn>
              </a:cxnLst>
              <a:rect l="0" t="0" r="0" b="0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84" name="Freeform 221"/>
            <p:cNvSpPr/>
            <p:nvPr/>
          </p:nvSpPr>
          <p:spPr>
            <a:xfrm>
              <a:off x="10559692" y="0"/>
              <a:ext cx="1490988" cy="1082770"/>
            </a:xfrm>
            <a:custGeom>
              <a:avLst/>
              <a:gdLst/>
              <a:ahLst/>
              <a:cxnLst>
                <a:cxn ang="0">
                  <a:pos x="1490988" y="0"/>
                </a:cxn>
                <a:cxn ang="0">
                  <a:pos x="137957" y="0"/>
                </a:cxn>
                <a:cxn ang="0">
                  <a:pos x="0" y="237587"/>
                </a:cxn>
                <a:cxn ang="0">
                  <a:pos x="149133" y="495090"/>
                </a:cxn>
                <a:cxn ang="0">
                  <a:pos x="274168" y="495090"/>
                </a:cxn>
                <a:cxn ang="0">
                  <a:pos x="418412" y="745954"/>
                </a:cxn>
                <a:cxn ang="0">
                  <a:pos x="355895" y="854965"/>
                </a:cxn>
                <a:cxn ang="0">
                  <a:pos x="487565" y="1082770"/>
                </a:cxn>
                <a:cxn ang="0">
                  <a:pos x="1188180" y="1082770"/>
                </a:cxn>
                <a:cxn ang="0">
                  <a:pos x="1026822" y="803604"/>
                </a:cxn>
                <a:cxn ang="0">
                  <a:pos x="1490988" y="0"/>
                </a:cxn>
              </a:cxnLst>
              <a:rect l="0" t="0" r="0" b="0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85" name="Freeform 222"/>
            <p:cNvSpPr/>
            <p:nvPr/>
          </p:nvSpPr>
          <p:spPr>
            <a:xfrm>
              <a:off x="10708950" y="495343"/>
              <a:ext cx="268346" cy="358806"/>
            </a:xfrm>
            <a:custGeom>
              <a:avLst/>
              <a:gdLst/>
              <a:ahLst/>
              <a:cxnLst>
                <a:cxn ang="0">
                  <a:pos x="124601" y="0"/>
                </a:cxn>
                <a:cxn ang="0">
                  <a:pos x="0" y="0"/>
                </a:cxn>
                <a:cxn ang="0">
                  <a:pos x="206045" y="358806"/>
                </a:cxn>
                <a:cxn ang="0">
                  <a:pos x="268346" y="250119"/>
                </a:cxn>
                <a:cxn ang="0">
                  <a:pos x="124601" y="0"/>
                </a:cxn>
              </a:cxnLst>
              <a:rect l="0" t="0" r="0" b="0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7F7F7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86" name="Freeform 223"/>
            <p:cNvSpPr/>
            <p:nvPr/>
          </p:nvSpPr>
          <p:spPr>
            <a:xfrm>
              <a:off x="10708950" y="495343"/>
              <a:ext cx="268346" cy="358806"/>
            </a:xfrm>
            <a:custGeom>
              <a:avLst/>
              <a:gdLst/>
              <a:ahLst/>
              <a:cxnLst>
                <a:cxn ang="0">
                  <a:pos x="124601" y="0"/>
                </a:cxn>
                <a:cxn ang="0">
                  <a:pos x="0" y="0"/>
                </a:cxn>
                <a:cxn ang="0">
                  <a:pos x="206045" y="358806"/>
                </a:cxn>
                <a:cxn ang="0">
                  <a:pos x="268346" y="250119"/>
                </a:cxn>
                <a:cxn ang="0">
                  <a:pos x="124601" y="0"/>
                </a:cxn>
              </a:cxnLst>
              <a:rect l="0" t="0" r="0" b="0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87" name="Freeform 224"/>
            <p:cNvSpPr/>
            <p:nvPr/>
          </p:nvSpPr>
          <p:spPr>
            <a:xfrm>
              <a:off x="11747402" y="0"/>
              <a:ext cx="444597" cy="1644794"/>
            </a:xfrm>
            <a:custGeom>
              <a:avLst/>
              <a:gdLst/>
              <a:ahLst/>
              <a:cxnLst>
                <a:cxn ang="0">
                  <a:pos x="444597" y="0"/>
                </a:cxn>
                <a:cxn ang="0">
                  <a:pos x="302800" y="0"/>
                </a:cxn>
                <a:cxn ang="0">
                  <a:pos x="444597" y="0"/>
                </a:cxn>
                <a:cxn ang="0">
                  <a:pos x="444597" y="784515"/>
                </a:cxn>
                <a:cxn ang="0">
                  <a:pos x="273114" y="1081981"/>
                </a:cxn>
                <a:cxn ang="0">
                  <a:pos x="0" y="1081981"/>
                </a:cxn>
                <a:cxn ang="0">
                  <a:pos x="325153" y="1644794"/>
                </a:cxn>
                <a:cxn ang="0">
                  <a:pos x="444597" y="1644794"/>
                </a:cxn>
                <a:cxn ang="0">
                  <a:pos x="444597" y="0"/>
                </a:cxn>
              </a:cxnLst>
              <a:rect l="0" t="0" r="0" b="0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2E75B6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88" name="Freeform 225"/>
            <p:cNvSpPr/>
            <p:nvPr/>
          </p:nvSpPr>
          <p:spPr>
            <a:xfrm>
              <a:off x="11747402" y="0"/>
              <a:ext cx="444597" cy="1644794"/>
            </a:xfrm>
            <a:custGeom>
              <a:avLst/>
              <a:gdLst/>
              <a:ahLst/>
              <a:cxnLst>
                <a:cxn ang="0">
                  <a:pos x="444597" y="0"/>
                </a:cxn>
                <a:cxn ang="0">
                  <a:pos x="302800" y="0"/>
                </a:cxn>
                <a:cxn ang="0">
                  <a:pos x="444597" y="0"/>
                </a:cxn>
                <a:cxn ang="0">
                  <a:pos x="444597" y="784515"/>
                </a:cxn>
                <a:cxn ang="0">
                  <a:pos x="273114" y="1081981"/>
                </a:cxn>
                <a:cxn ang="0">
                  <a:pos x="0" y="1081981"/>
                </a:cxn>
                <a:cxn ang="0">
                  <a:pos x="325153" y="1644794"/>
                </a:cxn>
                <a:cxn ang="0">
                  <a:pos x="444597" y="1644794"/>
                </a:cxn>
                <a:cxn ang="0">
                  <a:pos x="444597" y="0"/>
                </a:cxn>
              </a:cxnLst>
              <a:rect l="0" t="0" r="0" b="0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89" name="Freeform 226"/>
            <p:cNvSpPr/>
            <p:nvPr/>
          </p:nvSpPr>
          <p:spPr>
            <a:xfrm>
              <a:off x="11585441" y="0"/>
              <a:ext cx="606558" cy="1082770"/>
            </a:xfrm>
            <a:custGeom>
              <a:avLst/>
              <a:gdLst/>
              <a:ahLst/>
              <a:cxnLst>
                <a:cxn ang="0">
                  <a:pos x="606558" y="0"/>
                </a:cxn>
                <a:cxn ang="0">
                  <a:pos x="464619" y="0"/>
                </a:cxn>
                <a:cxn ang="0">
                  <a:pos x="0" y="803604"/>
                </a:cxn>
                <a:cxn ang="0">
                  <a:pos x="161515" y="1082770"/>
                </a:cxn>
                <a:cxn ang="0">
                  <a:pos x="434903" y="1082770"/>
                </a:cxn>
                <a:cxn ang="0">
                  <a:pos x="606558" y="785086"/>
                </a:cxn>
                <a:cxn ang="0">
                  <a:pos x="606558" y="0"/>
                </a:cxn>
              </a:cxnLst>
              <a:rect l="0" t="0" r="0" b="0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90" name="Freeform 227"/>
            <p:cNvSpPr/>
            <p:nvPr/>
          </p:nvSpPr>
          <p:spPr>
            <a:xfrm>
              <a:off x="11585441" y="0"/>
              <a:ext cx="606558" cy="1082770"/>
            </a:xfrm>
            <a:custGeom>
              <a:avLst/>
              <a:gdLst/>
              <a:ahLst/>
              <a:cxnLst>
                <a:cxn ang="0">
                  <a:pos x="606558" y="0"/>
                </a:cxn>
                <a:cxn ang="0">
                  <a:pos x="464619" y="0"/>
                </a:cxn>
                <a:cxn ang="0">
                  <a:pos x="0" y="803604"/>
                </a:cxn>
                <a:cxn ang="0">
                  <a:pos x="161515" y="1082770"/>
                </a:cxn>
                <a:cxn ang="0">
                  <a:pos x="434903" y="1082770"/>
                </a:cxn>
                <a:cxn ang="0">
                  <a:pos x="606558" y="785086"/>
                </a:cxn>
                <a:cxn ang="0">
                  <a:pos x="606558" y="0"/>
                </a:cxn>
              </a:cxnLst>
              <a:rect l="0" t="0" r="0" b="0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91" name="Freeform 228"/>
            <p:cNvSpPr/>
            <p:nvPr/>
          </p:nvSpPr>
          <p:spPr>
            <a:xfrm>
              <a:off x="9969013" y="0"/>
              <a:ext cx="577976" cy="250847"/>
            </a:xfrm>
            <a:custGeom>
              <a:avLst/>
              <a:gdLst/>
              <a:ahLst/>
              <a:cxnLst>
                <a:cxn ang="0">
                  <a:pos x="577976" y="0"/>
                </a:cxn>
                <a:cxn ang="0">
                  <a:pos x="0" y="0"/>
                </a:cxn>
                <a:cxn ang="0">
                  <a:pos x="144144" y="250847"/>
                </a:cxn>
                <a:cxn ang="0">
                  <a:pos x="433831" y="250847"/>
                </a:cxn>
                <a:cxn ang="0">
                  <a:pos x="577976" y="0"/>
                </a:cxn>
              </a:cxnLst>
              <a:rect l="0" t="0" r="0" b="0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BFBFB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92" name="Freeform 229"/>
            <p:cNvSpPr/>
            <p:nvPr/>
          </p:nvSpPr>
          <p:spPr>
            <a:xfrm>
              <a:off x="9969013" y="0"/>
              <a:ext cx="577976" cy="250847"/>
            </a:xfrm>
            <a:custGeom>
              <a:avLst/>
              <a:gdLst/>
              <a:ahLst/>
              <a:cxnLst>
                <a:cxn ang="0">
                  <a:pos x="577976" y="0"/>
                </a:cxn>
                <a:cxn ang="0">
                  <a:pos x="0" y="0"/>
                </a:cxn>
                <a:cxn ang="0">
                  <a:pos x="144144" y="250847"/>
                </a:cxn>
                <a:cxn ang="0">
                  <a:pos x="433831" y="250847"/>
                </a:cxn>
                <a:cxn ang="0">
                  <a:pos x="577976" y="0"/>
                </a:cxn>
              </a:cxnLst>
              <a:rect l="0" t="0" r="0" b="0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93" name="Freeform 230"/>
            <p:cNvSpPr/>
            <p:nvPr/>
          </p:nvSpPr>
          <p:spPr>
            <a:xfrm>
              <a:off x="9535531" y="1003388"/>
              <a:ext cx="577976" cy="500106"/>
            </a:xfrm>
            <a:custGeom>
              <a:avLst/>
              <a:gdLst/>
              <a:ahLst/>
              <a:cxnLst>
                <a:cxn ang="0">
                  <a:pos x="144057" y="500106"/>
                </a:cxn>
                <a:cxn ang="0">
                  <a:pos x="0" y="249529"/>
                </a:cxn>
                <a:cxn ang="0">
                  <a:pos x="144057" y="0"/>
                </a:cxn>
                <a:cxn ang="0">
                  <a:pos x="433569" y="0"/>
                </a:cxn>
                <a:cxn ang="0">
                  <a:pos x="577976" y="249529"/>
                </a:cxn>
                <a:cxn ang="0">
                  <a:pos x="433569" y="500106"/>
                </a:cxn>
                <a:cxn ang="0">
                  <a:pos x="144057" y="500106"/>
                </a:cxn>
              </a:cxnLst>
              <a:rect l="0" t="0" r="0" b="0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F2F2F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94" name="Freeform 231"/>
            <p:cNvSpPr/>
            <p:nvPr/>
          </p:nvSpPr>
          <p:spPr>
            <a:xfrm>
              <a:off x="10832802" y="1746403"/>
              <a:ext cx="579564" cy="501694"/>
            </a:xfrm>
            <a:custGeom>
              <a:avLst/>
              <a:gdLst/>
              <a:ahLst/>
              <a:cxnLst>
                <a:cxn ang="0">
                  <a:pos x="144541" y="501694"/>
                </a:cxn>
                <a:cxn ang="0">
                  <a:pos x="0" y="250847"/>
                </a:cxn>
                <a:cxn ang="0">
                  <a:pos x="144541" y="0"/>
                </a:cxn>
                <a:cxn ang="0">
                  <a:pos x="433973" y="0"/>
                </a:cxn>
                <a:cxn ang="0">
                  <a:pos x="579564" y="250847"/>
                </a:cxn>
                <a:cxn ang="0">
                  <a:pos x="433973" y="501694"/>
                </a:cxn>
                <a:cxn ang="0">
                  <a:pos x="144541" y="501694"/>
                </a:cxn>
              </a:cxnLst>
              <a:rect l="0" t="0" r="0" b="0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rgbClr val="7F7F7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95" name="Freeform 232"/>
            <p:cNvSpPr/>
            <p:nvPr/>
          </p:nvSpPr>
          <p:spPr>
            <a:xfrm>
              <a:off x="10832802" y="1746403"/>
              <a:ext cx="579564" cy="501694"/>
            </a:xfrm>
            <a:custGeom>
              <a:avLst/>
              <a:gdLst/>
              <a:ahLst/>
              <a:cxnLst>
                <a:cxn ang="0">
                  <a:pos x="144541" y="501694"/>
                </a:cxn>
                <a:cxn ang="0">
                  <a:pos x="0" y="250847"/>
                </a:cxn>
                <a:cxn ang="0">
                  <a:pos x="144541" y="0"/>
                </a:cxn>
                <a:cxn ang="0">
                  <a:pos x="433973" y="0"/>
                </a:cxn>
                <a:cxn ang="0">
                  <a:pos x="579564" y="250847"/>
                </a:cxn>
                <a:cxn ang="0">
                  <a:pos x="433973" y="501694"/>
                </a:cxn>
                <a:cxn ang="0">
                  <a:pos x="144541" y="501694"/>
                </a:cxn>
              </a:cxnLst>
              <a:rect l="0" t="0" r="0" b="0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96" name="Freeform 233"/>
            <p:cNvSpPr/>
            <p:nvPr/>
          </p:nvSpPr>
          <p:spPr>
            <a:xfrm>
              <a:off x="11263108" y="1493968"/>
              <a:ext cx="577976" cy="501694"/>
            </a:xfrm>
            <a:custGeom>
              <a:avLst/>
              <a:gdLst/>
              <a:ahLst/>
              <a:cxnLst>
                <a:cxn ang="0">
                  <a:pos x="144668" y="501694"/>
                </a:cxn>
                <a:cxn ang="0">
                  <a:pos x="0" y="251196"/>
                </a:cxn>
                <a:cxn ang="0">
                  <a:pos x="144668" y="0"/>
                </a:cxn>
                <a:cxn ang="0">
                  <a:pos x="433656" y="0"/>
                </a:cxn>
                <a:cxn ang="0">
                  <a:pos x="577976" y="251196"/>
                </a:cxn>
                <a:cxn ang="0">
                  <a:pos x="433656" y="501694"/>
                </a:cxn>
                <a:cxn ang="0">
                  <a:pos x="144668" y="501694"/>
                </a:cxn>
              </a:cxnLst>
              <a:rect l="0" t="0" r="0" b="0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97" name="Freeform 234"/>
            <p:cNvSpPr/>
            <p:nvPr/>
          </p:nvSpPr>
          <p:spPr>
            <a:xfrm>
              <a:off x="11263108" y="1493968"/>
              <a:ext cx="577976" cy="501694"/>
            </a:xfrm>
            <a:custGeom>
              <a:avLst/>
              <a:gdLst/>
              <a:ahLst/>
              <a:cxnLst>
                <a:cxn ang="0">
                  <a:pos x="144668" y="501694"/>
                </a:cxn>
                <a:cxn ang="0">
                  <a:pos x="0" y="251196"/>
                </a:cxn>
                <a:cxn ang="0">
                  <a:pos x="144668" y="0"/>
                </a:cxn>
                <a:cxn ang="0">
                  <a:pos x="433656" y="0"/>
                </a:cxn>
                <a:cxn ang="0">
                  <a:pos x="577976" y="251196"/>
                </a:cxn>
                <a:cxn ang="0">
                  <a:pos x="433656" y="501694"/>
                </a:cxn>
                <a:cxn ang="0">
                  <a:pos x="144668" y="501694"/>
                </a:cxn>
              </a:cxnLst>
              <a:rect l="0" t="0" r="0" b="0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98" name="Freeform 235"/>
            <p:cNvSpPr>
              <a:spLocks noEditPoints="1"/>
            </p:cNvSpPr>
            <p:nvPr/>
          </p:nvSpPr>
          <p:spPr>
            <a:xfrm>
              <a:off x="11290102" y="1687660"/>
              <a:ext cx="538280" cy="34928"/>
            </a:xfrm>
            <a:custGeom>
              <a:avLst/>
              <a:gdLst/>
              <a:ahLst/>
              <a:cxnLst>
                <a:cxn ang="0">
                  <a:pos x="532694" y="25402"/>
                </a:cxn>
                <a:cxn ang="0">
                  <a:pos x="532694" y="25402"/>
                </a:cxn>
                <a:cxn ang="0">
                  <a:pos x="538280" y="34928"/>
                </a:cxn>
                <a:cxn ang="0">
                  <a:pos x="532694" y="25402"/>
                </a:cxn>
                <a:cxn ang="0">
                  <a:pos x="6632" y="0"/>
                </a:cxn>
                <a:cxn ang="0">
                  <a:pos x="0" y="12348"/>
                </a:cxn>
                <a:cxn ang="0">
                  <a:pos x="6632" y="0"/>
                </a:cxn>
                <a:cxn ang="0">
                  <a:pos x="6632" y="0"/>
                </a:cxn>
              </a:cxnLst>
              <a:rect l="0" t="0" r="0" b="0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899" name="Freeform 236"/>
            <p:cNvSpPr>
              <a:spLocks noEditPoints="1"/>
            </p:cNvSpPr>
            <p:nvPr/>
          </p:nvSpPr>
          <p:spPr>
            <a:xfrm>
              <a:off x="11290102" y="1687660"/>
              <a:ext cx="538280" cy="34928"/>
            </a:xfrm>
            <a:custGeom>
              <a:avLst/>
              <a:gdLst/>
              <a:ahLst/>
              <a:cxnLst>
                <a:cxn ang="0">
                  <a:pos x="532694" y="25402"/>
                </a:cxn>
                <a:cxn ang="0">
                  <a:pos x="532694" y="25402"/>
                </a:cxn>
                <a:cxn ang="0">
                  <a:pos x="538280" y="34928"/>
                </a:cxn>
                <a:cxn ang="0">
                  <a:pos x="532694" y="25402"/>
                </a:cxn>
                <a:cxn ang="0">
                  <a:pos x="6632" y="0"/>
                </a:cxn>
                <a:cxn ang="0">
                  <a:pos x="0" y="12348"/>
                </a:cxn>
                <a:cxn ang="0">
                  <a:pos x="6632" y="0"/>
                </a:cxn>
                <a:cxn ang="0">
                  <a:pos x="6632" y="0"/>
                </a:cxn>
              </a:cxnLst>
              <a:rect l="0" t="0" r="0" b="0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00" name="Freeform 238"/>
            <p:cNvSpPr/>
            <p:nvPr/>
          </p:nvSpPr>
          <p:spPr>
            <a:xfrm>
              <a:off x="11288514" y="1578113"/>
              <a:ext cx="541456" cy="285775"/>
            </a:xfrm>
            <a:custGeom>
              <a:avLst/>
              <a:gdLst/>
              <a:ahLst/>
              <a:cxnLst>
                <a:cxn ang="0">
                  <a:pos x="368190" y="0"/>
                </a:cxn>
                <a:cxn ang="0">
                  <a:pos x="344086" y="165742"/>
                </a:cxn>
                <a:cxn ang="0">
                  <a:pos x="263741" y="165742"/>
                </a:cxn>
                <a:cxn ang="0">
                  <a:pos x="238589" y="84790"/>
                </a:cxn>
                <a:cxn ang="0">
                  <a:pos x="207150" y="229945"/>
                </a:cxn>
                <a:cxn ang="0">
                  <a:pos x="181999" y="0"/>
                </a:cxn>
                <a:cxn ang="0">
                  <a:pos x="157546" y="165742"/>
                </a:cxn>
                <a:cxn ang="0">
                  <a:pos x="77550" y="165742"/>
                </a:cxn>
                <a:cxn ang="0">
                  <a:pos x="53097" y="84790"/>
                </a:cxn>
                <a:cxn ang="0">
                  <a:pos x="20610" y="229945"/>
                </a:cxn>
                <a:cxn ang="0">
                  <a:pos x="7685" y="109913"/>
                </a:cxn>
                <a:cxn ang="0">
                  <a:pos x="1047" y="122126"/>
                </a:cxn>
                <a:cxn ang="0">
                  <a:pos x="0" y="122823"/>
                </a:cxn>
                <a:cxn ang="0">
                  <a:pos x="12226" y="232039"/>
                </a:cxn>
                <a:cxn ang="0">
                  <a:pos x="21658" y="247741"/>
                </a:cxn>
                <a:cxn ang="0">
                  <a:pos x="25151" y="254371"/>
                </a:cxn>
                <a:cxn ang="0">
                  <a:pos x="54145" y="121079"/>
                </a:cxn>
                <a:cxn ang="0">
                  <a:pos x="70913" y="174116"/>
                </a:cxn>
                <a:cxn ang="0">
                  <a:pos x="165231" y="174116"/>
                </a:cxn>
                <a:cxn ang="0">
                  <a:pos x="180951" y="71530"/>
                </a:cxn>
                <a:cxn ang="0">
                  <a:pos x="204355" y="285775"/>
                </a:cxn>
                <a:cxn ang="0">
                  <a:pos x="240685" y="121079"/>
                </a:cxn>
                <a:cxn ang="0">
                  <a:pos x="257453" y="174116"/>
                </a:cxn>
                <a:cxn ang="0">
                  <a:pos x="351422" y="174116"/>
                </a:cxn>
                <a:cxn ang="0">
                  <a:pos x="367142" y="71530"/>
                </a:cxn>
                <a:cxn ang="0">
                  <a:pos x="390546" y="285775"/>
                </a:cxn>
                <a:cxn ang="0">
                  <a:pos x="426876" y="121079"/>
                </a:cxn>
                <a:cxn ang="0">
                  <a:pos x="443644" y="174116"/>
                </a:cxn>
                <a:cxn ang="0">
                  <a:pos x="537962" y="174116"/>
                </a:cxn>
                <a:cxn ang="0">
                  <a:pos x="541456" y="147947"/>
                </a:cxn>
                <a:cxn ang="0">
                  <a:pos x="539709" y="144457"/>
                </a:cxn>
                <a:cxn ang="0">
                  <a:pos x="534120" y="135036"/>
                </a:cxn>
                <a:cxn ang="0">
                  <a:pos x="530277" y="165742"/>
                </a:cxn>
                <a:cxn ang="0">
                  <a:pos x="450281" y="165742"/>
                </a:cxn>
                <a:cxn ang="0">
                  <a:pos x="425130" y="84790"/>
                </a:cxn>
                <a:cxn ang="0">
                  <a:pos x="393341" y="229945"/>
                </a:cxn>
                <a:cxn ang="0">
                  <a:pos x="368190" y="0"/>
                </a:cxn>
              </a:cxnLst>
              <a:rect l="0" t="0" r="0" b="0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01" name="Freeform 239"/>
            <p:cNvSpPr>
              <a:spLocks noEditPoints="1"/>
            </p:cNvSpPr>
            <p:nvPr/>
          </p:nvSpPr>
          <p:spPr>
            <a:xfrm>
              <a:off x="10905843" y="1619392"/>
              <a:ext cx="55574" cy="207980"/>
            </a:xfrm>
            <a:custGeom>
              <a:avLst/>
              <a:gdLst/>
              <a:ahLst/>
              <a:cxnLst>
                <a:cxn ang="0">
                  <a:pos x="44246" y="174423"/>
                </a:cxn>
                <a:cxn ang="0">
                  <a:pos x="24424" y="207980"/>
                </a:cxn>
                <a:cxn ang="0">
                  <a:pos x="24424" y="207980"/>
                </a:cxn>
                <a:cxn ang="0">
                  <a:pos x="44246" y="174423"/>
                </a:cxn>
                <a:cxn ang="0">
                  <a:pos x="52742" y="91581"/>
                </a:cxn>
                <a:cxn ang="0">
                  <a:pos x="52742" y="91581"/>
                </a:cxn>
                <a:cxn ang="0">
                  <a:pos x="55574" y="96125"/>
                </a:cxn>
                <a:cxn ang="0">
                  <a:pos x="52742" y="9158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371" y="12234"/>
                </a:cxn>
                <a:cxn ang="0">
                  <a:pos x="0" y="0"/>
                </a:cxn>
              </a:cxnLst>
              <a:rect l="0" t="0" r="0" b="0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02" name="Freeform 240"/>
            <p:cNvSpPr>
              <a:spLocks noEditPoints="1"/>
            </p:cNvSpPr>
            <p:nvPr/>
          </p:nvSpPr>
          <p:spPr>
            <a:xfrm>
              <a:off x="10905843" y="1619392"/>
              <a:ext cx="55574" cy="207980"/>
            </a:xfrm>
            <a:custGeom>
              <a:avLst/>
              <a:gdLst/>
              <a:ahLst/>
              <a:cxnLst>
                <a:cxn ang="0">
                  <a:pos x="44246" y="174423"/>
                </a:cxn>
                <a:cxn ang="0">
                  <a:pos x="24424" y="207980"/>
                </a:cxn>
                <a:cxn ang="0">
                  <a:pos x="24424" y="207980"/>
                </a:cxn>
                <a:cxn ang="0">
                  <a:pos x="44246" y="174423"/>
                </a:cxn>
                <a:cxn ang="0">
                  <a:pos x="52742" y="91581"/>
                </a:cxn>
                <a:cxn ang="0">
                  <a:pos x="52742" y="91581"/>
                </a:cxn>
                <a:cxn ang="0">
                  <a:pos x="55574" y="96125"/>
                </a:cxn>
                <a:cxn ang="0">
                  <a:pos x="52742" y="9158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371" y="12234"/>
                </a:cxn>
                <a:cxn ang="0">
                  <a:pos x="0" y="0"/>
                </a:cxn>
              </a:cxnLst>
              <a:rect l="0" t="0" r="0" b="0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03" name="Freeform 242"/>
            <p:cNvSpPr/>
            <p:nvPr/>
          </p:nvSpPr>
          <p:spPr>
            <a:xfrm>
              <a:off x="10400908" y="1578113"/>
              <a:ext cx="563685" cy="285775"/>
            </a:xfrm>
            <a:custGeom>
              <a:avLst/>
              <a:gdLst/>
              <a:ahLst/>
              <a:cxnLst>
                <a:cxn ang="0">
                  <a:pos x="324101" y="0"/>
                </a:cxn>
                <a:cxn ang="0">
                  <a:pos x="300003" y="165742"/>
                </a:cxn>
                <a:cxn ang="0">
                  <a:pos x="219676" y="165742"/>
                </a:cxn>
                <a:cxn ang="0">
                  <a:pos x="195578" y="84790"/>
                </a:cxn>
                <a:cxn ang="0">
                  <a:pos x="163796" y="229945"/>
                </a:cxn>
                <a:cxn ang="0">
                  <a:pos x="137603" y="0"/>
                </a:cxn>
                <a:cxn ang="0">
                  <a:pos x="113505" y="165742"/>
                </a:cxn>
                <a:cxn ang="0">
                  <a:pos x="0" y="165742"/>
                </a:cxn>
                <a:cxn ang="0">
                  <a:pos x="0" y="170278"/>
                </a:cxn>
                <a:cxn ang="0">
                  <a:pos x="2793" y="174116"/>
                </a:cxn>
                <a:cxn ang="0">
                  <a:pos x="121887" y="174116"/>
                </a:cxn>
                <a:cxn ang="0">
                  <a:pos x="136904" y="71530"/>
                </a:cxn>
                <a:cxn ang="0">
                  <a:pos x="159955" y="285775"/>
                </a:cxn>
                <a:cxn ang="0">
                  <a:pos x="196626" y="121079"/>
                </a:cxn>
                <a:cxn ang="0">
                  <a:pos x="213390" y="174116"/>
                </a:cxn>
                <a:cxn ang="0">
                  <a:pos x="308385" y="174116"/>
                </a:cxn>
                <a:cxn ang="0">
                  <a:pos x="323053" y="71530"/>
                </a:cxn>
                <a:cxn ang="0">
                  <a:pos x="346453" y="285775"/>
                </a:cxn>
                <a:cxn ang="0">
                  <a:pos x="382774" y="121079"/>
                </a:cxn>
                <a:cxn ang="0">
                  <a:pos x="399538" y="174116"/>
                </a:cxn>
                <a:cxn ang="0">
                  <a:pos x="494534" y="174116"/>
                </a:cxn>
                <a:cxn ang="0">
                  <a:pos x="509551" y="71530"/>
                </a:cxn>
                <a:cxn ang="0">
                  <a:pos x="529109" y="249486"/>
                </a:cxn>
                <a:cxn ang="0">
                  <a:pos x="548667" y="215988"/>
                </a:cxn>
                <a:cxn ang="0">
                  <a:pos x="563685" y="145155"/>
                </a:cxn>
                <a:cxn ang="0">
                  <a:pos x="559843" y="137827"/>
                </a:cxn>
                <a:cxn ang="0">
                  <a:pos x="557049" y="133291"/>
                </a:cxn>
                <a:cxn ang="0">
                  <a:pos x="536443" y="229945"/>
                </a:cxn>
                <a:cxn ang="0">
                  <a:pos x="517933" y="65250"/>
                </a:cxn>
                <a:cxn ang="0">
                  <a:pos x="511297" y="54084"/>
                </a:cxn>
                <a:cxn ang="0">
                  <a:pos x="505011" y="41871"/>
                </a:cxn>
                <a:cxn ang="0">
                  <a:pos x="486152" y="165742"/>
                </a:cxn>
                <a:cxn ang="0">
                  <a:pos x="406174" y="165742"/>
                </a:cxn>
                <a:cxn ang="0">
                  <a:pos x="382076" y="84790"/>
                </a:cxn>
                <a:cxn ang="0">
                  <a:pos x="350294" y="229945"/>
                </a:cxn>
                <a:cxn ang="0">
                  <a:pos x="324101" y="0"/>
                </a:cxn>
              </a:cxnLst>
              <a:rect l="0" t="0" r="0" b="0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04" name="Freeform 243"/>
            <p:cNvSpPr/>
            <p:nvPr/>
          </p:nvSpPr>
          <p:spPr>
            <a:xfrm>
              <a:off x="9969013" y="1247884"/>
              <a:ext cx="577976" cy="501694"/>
            </a:xfrm>
            <a:custGeom>
              <a:avLst/>
              <a:gdLst/>
              <a:ahLst/>
              <a:cxnLst>
                <a:cxn ang="0">
                  <a:pos x="144144" y="501694"/>
                </a:cxn>
                <a:cxn ang="0">
                  <a:pos x="0" y="251372"/>
                </a:cxn>
                <a:cxn ang="0">
                  <a:pos x="144144" y="0"/>
                </a:cxn>
                <a:cxn ang="0">
                  <a:pos x="432783" y="0"/>
                </a:cxn>
                <a:cxn ang="0">
                  <a:pos x="577976" y="251372"/>
                </a:cxn>
                <a:cxn ang="0">
                  <a:pos x="432783" y="501694"/>
                </a:cxn>
                <a:cxn ang="0">
                  <a:pos x="144144" y="501694"/>
                </a:cxn>
              </a:cxnLst>
              <a:rect l="0" t="0" r="0" b="0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05" name="Freeform 244"/>
            <p:cNvSpPr/>
            <p:nvPr/>
          </p:nvSpPr>
          <p:spPr>
            <a:xfrm>
              <a:off x="10116683" y="1357431"/>
              <a:ext cx="281049" cy="282600"/>
            </a:xfrm>
            <a:custGeom>
              <a:avLst/>
              <a:gdLst/>
              <a:ahLst/>
              <a:cxnLst>
                <a:cxn ang="0">
                  <a:pos x="281049" y="193872"/>
                </a:cxn>
                <a:cxn ang="0">
                  <a:pos x="193526" y="193872"/>
                </a:cxn>
                <a:cxn ang="0">
                  <a:pos x="193526" y="282600"/>
                </a:cxn>
                <a:cxn ang="0">
                  <a:pos x="87522" y="282600"/>
                </a:cxn>
                <a:cxn ang="0">
                  <a:pos x="87522" y="193872"/>
                </a:cxn>
                <a:cxn ang="0">
                  <a:pos x="0" y="193872"/>
                </a:cxn>
                <a:cxn ang="0">
                  <a:pos x="0" y="88727"/>
                </a:cxn>
                <a:cxn ang="0">
                  <a:pos x="87522" y="88727"/>
                </a:cxn>
                <a:cxn ang="0">
                  <a:pos x="87522" y="0"/>
                </a:cxn>
                <a:cxn ang="0">
                  <a:pos x="193526" y="0"/>
                </a:cxn>
                <a:cxn ang="0">
                  <a:pos x="193526" y="88727"/>
                </a:cxn>
                <a:cxn ang="0">
                  <a:pos x="281049" y="88727"/>
                </a:cxn>
                <a:cxn ang="0">
                  <a:pos x="281049" y="193872"/>
                </a:cxn>
              </a:cxnLst>
              <a:rect l="0" t="0" r="0" b="0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06" name="Freeform 245"/>
            <p:cNvSpPr/>
            <p:nvPr/>
          </p:nvSpPr>
          <p:spPr>
            <a:xfrm>
              <a:off x="10394556" y="1492381"/>
              <a:ext cx="589091" cy="511220"/>
            </a:xfrm>
            <a:custGeom>
              <a:avLst/>
              <a:gdLst/>
              <a:ahLst/>
              <a:cxnLst>
                <a:cxn ang="0">
                  <a:pos x="439896" y="511220"/>
                </a:cxn>
                <a:cxn ang="0">
                  <a:pos x="148146" y="511220"/>
                </a:cxn>
                <a:cxn ang="0">
                  <a:pos x="0" y="255435"/>
                </a:cxn>
                <a:cxn ang="0">
                  <a:pos x="148146" y="0"/>
                </a:cxn>
                <a:cxn ang="0">
                  <a:pos x="442691" y="0"/>
                </a:cxn>
                <a:cxn ang="0">
                  <a:pos x="589091" y="252639"/>
                </a:cxn>
                <a:cxn ang="0">
                  <a:pos x="578958" y="258230"/>
                </a:cxn>
                <a:cxn ang="0">
                  <a:pos x="436402" y="11181"/>
                </a:cxn>
                <a:cxn ang="0">
                  <a:pos x="154784" y="11181"/>
                </a:cxn>
                <a:cxn ang="0">
                  <a:pos x="12927" y="255435"/>
                </a:cxn>
                <a:cxn ang="0">
                  <a:pos x="154784" y="500038"/>
                </a:cxn>
                <a:cxn ang="0">
                  <a:pos x="439896" y="500038"/>
                </a:cxn>
                <a:cxn ang="0">
                  <a:pos x="439896" y="511220"/>
                </a:cxn>
              </a:cxnLst>
              <a:rect l="0" t="0" r="0" b="0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07" name="Oval 246"/>
            <p:cNvSpPr/>
            <p:nvPr/>
          </p:nvSpPr>
          <p:spPr>
            <a:xfrm>
              <a:off x="10370738" y="1717825"/>
              <a:ext cx="61927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08" name="Oval 247"/>
            <p:cNvSpPr/>
            <p:nvPr/>
          </p:nvSpPr>
          <p:spPr>
            <a:xfrm>
              <a:off x="10947127" y="1717825"/>
              <a:ext cx="61926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09" name="Oval 248"/>
            <p:cNvSpPr/>
            <p:nvPr/>
          </p:nvSpPr>
          <p:spPr>
            <a:xfrm>
              <a:off x="10513644" y="1466978"/>
              <a:ext cx="63514" cy="63506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10" name="Oval 249"/>
            <p:cNvSpPr/>
            <p:nvPr/>
          </p:nvSpPr>
          <p:spPr>
            <a:xfrm>
              <a:off x="10513644" y="1965497"/>
              <a:ext cx="63514" cy="63506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11" name="Oval 250"/>
            <p:cNvSpPr/>
            <p:nvPr/>
          </p:nvSpPr>
          <p:spPr>
            <a:xfrm>
              <a:off x="10802632" y="1466978"/>
              <a:ext cx="61927" cy="63506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12" name="Oval 251"/>
            <p:cNvSpPr/>
            <p:nvPr/>
          </p:nvSpPr>
          <p:spPr>
            <a:xfrm>
              <a:off x="10802632" y="1965497"/>
              <a:ext cx="61927" cy="63506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13" name="Freeform 252"/>
            <p:cNvSpPr/>
            <p:nvPr/>
          </p:nvSpPr>
          <p:spPr>
            <a:xfrm>
              <a:off x="10828038" y="744602"/>
              <a:ext cx="587503" cy="257198"/>
            </a:xfrm>
            <a:custGeom>
              <a:avLst/>
              <a:gdLst/>
              <a:ahLst/>
              <a:cxnLst>
                <a:cxn ang="0">
                  <a:pos x="577367" y="257198"/>
                </a:cxn>
                <a:cxn ang="0">
                  <a:pos x="434773" y="10093"/>
                </a:cxn>
                <a:cxn ang="0">
                  <a:pos x="153079" y="10093"/>
                </a:cxn>
                <a:cxn ang="0">
                  <a:pos x="9436" y="257198"/>
                </a:cxn>
                <a:cxn ang="0">
                  <a:pos x="0" y="251629"/>
                </a:cxn>
                <a:cxn ang="0">
                  <a:pos x="146438" y="0"/>
                </a:cxn>
                <a:cxn ang="0">
                  <a:pos x="441064" y="0"/>
                </a:cxn>
                <a:cxn ang="0">
                  <a:pos x="587503" y="251629"/>
                </a:cxn>
                <a:cxn ang="0">
                  <a:pos x="577367" y="257198"/>
                </a:cxn>
              </a:cxnLst>
              <a:rect l="0" t="0" r="0" b="0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14" name="Oval 253"/>
            <p:cNvSpPr/>
            <p:nvPr/>
          </p:nvSpPr>
          <p:spPr>
            <a:xfrm>
              <a:off x="10802632" y="968460"/>
              <a:ext cx="61927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15" name="Oval 254"/>
            <p:cNvSpPr/>
            <p:nvPr/>
          </p:nvSpPr>
          <p:spPr>
            <a:xfrm>
              <a:off x="11379021" y="968460"/>
              <a:ext cx="63514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16" name="Oval 255"/>
            <p:cNvSpPr/>
            <p:nvPr/>
          </p:nvSpPr>
          <p:spPr>
            <a:xfrm>
              <a:off x="10947127" y="719200"/>
              <a:ext cx="61926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17" name="Oval 256"/>
            <p:cNvSpPr/>
            <p:nvPr/>
          </p:nvSpPr>
          <p:spPr>
            <a:xfrm>
              <a:off x="10947127" y="1217719"/>
              <a:ext cx="61926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18" name="Oval 257"/>
            <p:cNvSpPr/>
            <p:nvPr/>
          </p:nvSpPr>
          <p:spPr>
            <a:xfrm>
              <a:off x="11234527" y="719200"/>
              <a:ext cx="61927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19" name="Oval 258"/>
            <p:cNvSpPr/>
            <p:nvPr/>
          </p:nvSpPr>
          <p:spPr>
            <a:xfrm>
              <a:off x="11234527" y="1217719"/>
              <a:ext cx="61927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20" name="Freeform 259"/>
            <p:cNvSpPr/>
            <p:nvPr/>
          </p:nvSpPr>
          <p:spPr>
            <a:xfrm>
              <a:off x="11261521" y="495343"/>
              <a:ext cx="152433" cy="255609"/>
            </a:xfrm>
            <a:custGeom>
              <a:avLst/>
              <a:gdLst/>
              <a:ahLst/>
              <a:cxnLst>
                <a:cxn ang="0">
                  <a:pos x="9353" y="255609"/>
                </a:cxn>
                <a:cxn ang="0">
                  <a:pos x="0" y="250014"/>
                </a:cxn>
                <a:cxn ang="0">
                  <a:pos x="143425" y="0"/>
                </a:cxn>
                <a:cxn ang="0">
                  <a:pos x="152433" y="5594"/>
                </a:cxn>
                <a:cxn ang="0">
                  <a:pos x="9353" y="255609"/>
                </a:cxn>
              </a:cxnLst>
              <a:rect l="0" t="0" r="0" b="0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21" name="Oval 260"/>
            <p:cNvSpPr/>
            <p:nvPr/>
          </p:nvSpPr>
          <p:spPr>
            <a:xfrm>
              <a:off x="11379021" y="468353"/>
              <a:ext cx="63514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22" name="Freeform 261"/>
            <p:cNvSpPr/>
            <p:nvPr/>
          </p:nvSpPr>
          <p:spPr>
            <a:xfrm>
              <a:off x="9532355" y="1497143"/>
              <a:ext cx="154022" cy="255610"/>
            </a:xfrm>
            <a:custGeom>
              <a:avLst/>
              <a:gdLst/>
              <a:ahLst/>
              <a:cxnLst>
                <a:cxn ang="0">
                  <a:pos x="9451" y="255610"/>
                </a:cxn>
                <a:cxn ang="0">
                  <a:pos x="0" y="250022"/>
                </a:cxn>
                <a:cxn ang="0">
                  <a:pos x="143870" y="0"/>
                </a:cxn>
                <a:cxn ang="0">
                  <a:pos x="154022" y="5587"/>
                </a:cxn>
                <a:cxn ang="0">
                  <a:pos x="9451" y="255610"/>
                </a:cxn>
              </a:cxnLst>
              <a:rect l="0" t="0" r="0" b="0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23" name="Oval 262"/>
            <p:cNvSpPr/>
            <p:nvPr/>
          </p:nvSpPr>
          <p:spPr>
            <a:xfrm>
              <a:off x="9505362" y="1719412"/>
              <a:ext cx="61926" cy="63506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24" name="Oval 263"/>
            <p:cNvSpPr/>
            <p:nvPr/>
          </p:nvSpPr>
          <p:spPr>
            <a:xfrm>
              <a:off x="9651444" y="1470154"/>
              <a:ext cx="60338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25" name="Freeform 264"/>
            <p:cNvSpPr/>
            <p:nvPr/>
          </p:nvSpPr>
          <p:spPr>
            <a:xfrm>
              <a:off x="11693415" y="1244709"/>
              <a:ext cx="154021" cy="255609"/>
            </a:xfrm>
            <a:custGeom>
              <a:avLst/>
              <a:gdLst/>
              <a:ahLst/>
              <a:cxnLst>
                <a:cxn ang="0">
                  <a:pos x="9451" y="255609"/>
                </a:cxn>
                <a:cxn ang="0">
                  <a:pos x="0" y="250014"/>
                </a:cxn>
                <a:cxn ang="0">
                  <a:pos x="143869" y="0"/>
                </a:cxn>
                <a:cxn ang="0">
                  <a:pos x="154021" y="5594"/>
                </a:cxn>
                <a:cxn ang="0">
                  <a:pos x="9451" y="255609"/>
                </a:cxn>
              </a:cxnLst>
              <a:rect l="0" t="0" r="0" b="0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26" name="Oval 265"/>
            <p:cNvSpPr/>
            <p:nvPr/>
          </p:nvSpPr>
          <p:spPr>
            <a:xfrm>
              <a:off x="11666421" y="1466978"/>
              <a:ext cx="61927" cy="63506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27" name="Oval 266"/>
            <p:cNvSpPr/>
            <p:nvPr/>
          </p:nvSpPr>
          <p:spPr>
            <a:xfrm>
              <a:off x="11810916" y="1217719"/>
              <a:ext cx="61926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28" name="Freeform 267"/>
            <p:cNvSpPr/>
            <p:nvPr/>
          </p:nvSpPr>
          <p:spPr>
            <a:xfrm>
              <a:off x="10397732" y="495343"/>
              <a:ext cx="152433" cy="255609"/>
            </a:xfrm>
            <a:custGeom>
              <a:avLst/>
              <a:gdLst/>
              <a:ahLst/>
              <a:cxnLst>
                <a:cxn ang="0">
                  <a:pos x="9353" y="255609"/>
                </a:cxn>
                <a:cxn ang="0">
                  <a:pos x="0" y="250014"/>
                </a:cxn>
                <a:cxn ang="0">
                  <a:pos x="142386" y="0"/>
                </a:cxn>
                <a:cxn ang="0">
                  <a:pos x="152433" y="5594"/>
                </a:cxn>
                <a:cxn ang="0">
                  <a:pos x="9353" y="255609"/>
                </a:cxn>
              </a:cxnLst>
              <a:rect l="0" t="0" r="0" b="0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29" name="Oval 268"/>
            <p:cNvSpPr/>
            <p:nvPr/>
          </p:nvSpPr>
          <p:spPr>
            <a:xfrm>
              <a:off x="10370738" y="719200"/>
              <a:ext cx="61927" cy="60330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30" name="Oval 269"/>
            <p:cNvSpPr/>
            <p:nvPr/>
          </p:nvSpPr>
          <p:spPr>
            <a:xfrm>
              <a:off x="10515233" y="468353"/>
              <a:ext cx="61926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31" name="Freeform 270"/>
            <p:cNvSpPr/>
            <p:nvPr/>
          </p:nvSpPr>
          <p:spPr>
            <a:xfrm>
              <a:off x="10397732" y="244496"/>
              <a:ext cx="152433" cy="255609"/>
            </a:xfrm>
            <a:custGeom>
              <a:avLst/>
              <a:gdLst/>
              <a:ahLst/>
              <a:cxnLst>
                <a:cxn ang="0">
                  <a:pos x="143079" y="255609"/>
                </a:cxn>
                <a:cxn ang="0">
                  <a:pos x="0" y="5594"/>
                </a:cxn>
                <a:cxn ang="0">
                  <a:pos x="9353" y="0"/>
                </a:cxn>
                <a:cxn ang="0">
                  <a:pos x="152433" y="250014"/>
                </a:cxn>
                <a:cxn ang="0">
                  <a:pos x="143079" y="255609"/>
                </a:cxn>
              </a:cxnLst>
              <a:rect l="0" t="0" r="0" b="0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32" name="Oval 271"/>
            <p:cNvSpPr/>
            <p:nvPr/>
          </p:nvSpPr>
          <p:spPr>
            <a:xfrm>
              <a:off x="10370738" y="217506"/>
              <a:ext cx="61927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33" name="Freeform 272"/>
            <p:cNvSpPr/>
            <p:nvPr/>
          </p:nvSpPr>
          <p:spPr>
            <a:xfrm>
              <a:off x="9532355" y="747777"/>
              <a:ext cx="154022" cy="255610"/>
            </a:xfrm>
            <a:custGeom>
              <a:avLst/>
              <a:gdLst/>
              <a:ahLst/>
              <a:cxnLst>
                <a:cxn ang="0">
                  <a:pos x="144570" y="255610"/>
                </a:cxn>
                <a:cxn ang="0">
                  <a:pos x="0" y="5594"/>
                </a:cxn>
                <a:cxn ang="0">
                  <a:pos x="9451" y="0"/>
                </a:cxn>
                <a:cxn ang="0">
                  <a:pos x="154022" y="250015"/>
                </a:cxn>
                <a:cxn ang="0">
                  <a:pos x="144570" y="255610"/>
                </a:cxn>
              </a:cxnLst>
              <a:rect l="0" t="0" r="0" b="0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34" name="Oval 273"/>
            <p:cNvSpPr/>
            <p:nvPr/>
          </p:nvSpPr>
          <p:spPr>
            <a:xfrm>
              <a:off x="9651444" y="971635"/>
              <a:ext cx="60338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35" name="Oval 274"/>
            <p:cNvSpPr/>
            <p:nvPr/>
          </p:nvSpPr>
          <p:spPr>
            <a:xfrm>
              <a:off x="9505362" y="720788"/>
              <a:ext cx="61926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36" name="Freeform 275"/>
            <p:cNvSpPr/>
            <p:nvPr/>
          </p:nvSpPr>
          <p:spPr>
            <a:xfrm>
              <a:off x="9962662" y="1244709"/>
              <a:ext cx="438246" cy="511220"/>
            </a:xfrm>
            <a:custGeom>
              <a:avLst/>
              <a:gdLst/>
              <a:ahLst/>
              <a:cxnLst>
                <a:cxn ang="0">
                  <a:pos x="438246" y="511220"/>
                </a:cxn>
                <a:cxn ang="0">
                  <a:pos x="146896" y="511220"/>
                </a:cxn>
                <a:cxn ang="0">
                  <a:pos x="0" y="255435"/>
                </a:cxn>
                <a:cxn ang="0">
                  <a:pos x="146896" y="0"/>
                </a:cxn>
                <a:cxn ang="0">
                  <a:pos x="438246" y="0"/>
                </a:cxn>
                <a:cxn ang="0">
                  <a:pos x="438246" y="11181"/>
                </a:cxn>
                <a:cxn ang="0">
                  <a:pos x="153525" y="11181"/>
                </a:cxn>
                <a:cxn ang="0">
                  <a:pos x="12910" y="255435"/>
                </a:cxn>
                <a:cxn ang="0">
                  <a:pos x="153525" y="500038"/>
                </a:cxn>
                <a:cxn ang="0">
                  <a:pos x="438246" y="500038"/>
                </a:cxn>
                <a:cxn ang="0">
                  <a:pos x="438246" y="511220"/>
                </a:cxn>
              </a:cxnLst>
              <a:rect l="0" t="0" r="0" b="0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37" name="Oval 276"/>
            <p:cNvSpPr/>
            <p:nvPr/>
          </p:nvSpPr>
          <p:spPr>
            <a:xfrm>
              <a:off x="9937256" y="1470154"/>
              <a:ext cx="61926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38" name="Oval 277"/>
            <p:cNvSpPr/>
            <p:nvPr/>
          </p:nvSpPr>
          <p:spPr>
            <a:xfrm>
              <a:off x="10083338" y="1219307"/>
              <a:ext cx="61926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39" name="Oval 278"/>
            <p:cNvSpPr/>
            <p:nvPr/>
          </p:nvSpPr>
          <p:spPr>
            <a:xfrm>
              <a:off x="10083338" y="1717825"/>
              <a:ext cx="61926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40" name="Oval 279"/>
            <p:cNvSpPr/>
            <p:nvPr/>
          </p:nvSpPr>
          <p:spPr>
            <a:xfrm>
              <a:off x="10370738" y="1219307"/>
              <a:ext cx="61927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41" name="Freeform 280"/>
            <p:cNvSpPr/>
            <p:nvPr/>
          </p:nvSpPr>
          <p:spPr>
            <a:xfrm>
              <a:off x="10394556" y="993862"/>
              <a:ext cx="589091" cy="508044"/>
            </a:xfrm>
            <a:custGeom>
              <a:avLst/>
              <a:gdLst/>
              <a:ahLst/>
              <a:cxnLst>
                <a:cxn ang="0">
                  <a:pos x="145610" y="508044"/>
                </a:cxn>
                <a:cxn ang="0">
                  <a:pos x="0" y="255244"/>
                </a:cxn>
                <a:cxn ang="0">
                  <a:pos x="147360" y="0"/>
                </a:cxn>
                <a:cxn ang="0">
                  <a:pos x="442430" y="0"/>
                </a:cxn>
                <a:cxn ang="0">
                  <a:pos x="589091" y="252450"/>
                </a:cxn>
                <a:cxn ang="0">
                  <a:pos x="578940" y="258037"/>
                </a:cxn>
                <a:cxn ang="0">
                  <a:pos x="436130" y="11173"/>
                </a:cxn>
                <a:cxn ang="0">
                  <a:pos x="154010" y="11173"/>
                </a:cxn>
                <a:cxn ang="0">
                  <a:pos x="11900" y="255244"/>
                </a:cxn>
                <a:cxn ang="0">
                  <a:pos x="154710" y="502457"/>
                </a:cxn>
                <a:cxn ang="0">
                  <a:pos x="145610" y="508044"/>
                </a:cxn>
              </a:cxnLst>
              <a:rect l="0" t="0" r="0" b="0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42" name="Oval 281"/>
            <p:cNvSpPr/>
            <p:nvPr/>
          </p:nvSpPr>
          <p:spPr>
            <a:xfrm>
              <a:off x="10513644" y="968460"/>
              <a:ext cx="63514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43" name="Freeform 282"/>
            <p:cNvSpPr/>
            <p:nvPr/>
          </p:nvSpPr>
          <p:spPr>
            <a:xfrm>
              <a:off x="9964249" y="743015"/>
              <a:ext cx="436658" cy="258785"/>
            </a:xfrm>
            <a:custGeom>
              <a:avLst/>
              <a:gdLst/>
              <a:ahLst/>
              <a:cxnLst>
                <a:cxn ang="0">
                  <a:pos x="9424" y="258785"/>
                </a:cxn>
                <a:cxn ang="0">
                  <a:pos x="0" y="253182"/>
                </a:cxn>
                <a:cxn ang="0">
                  <a:pos x="145203" y="0"/>
                </a:cxn>
                <a:cxn ang="0">
                  <a:pos x="436658" y="0"/>
                </a:cxn>
                <a:cxn ang="0">
                  <a:pos x="436658" y="11205"/>
                </a:cxn>
                <a:cxn ang="0">
                  <a:pos x="151835" y="11205"/>
                </a:cxn>
                <a:cxn ang="0">
                  <a:pos x="9424" y="258785"/>
                </a:cxn>
              </a:cxnLst>
              <a:rect l="0" t="0" r="0" b="0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44" name="Oval 283"/>
            <p:cNvSpPr/>
            <p:nvPr/>
          </p:nvSpPr>
          <p:spPr>
            <a:xfrm>
              <a:off x="10083338" y="719200"/>
              <a:ext cx="61926" cy="60330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45" name="Freeform 284"/>
            <p:cNvSpPr/>
            <p:nvPr/>
          </p:nvSpPr>
          <p:spPr>
            <a:xfrm>
              <a:off x="11258345" y="1492381"/>
              <a:ext cx="589091" cy="511220"/>
            </a:xfrm>
            <a:custGeom>
              <a:avLst/>
              <a:gdLst/>
              <a:ahLst/>
              <a:cxnLst>
                <a:cxn ang="0">
                  <a:pos x="439980" y="511220"/>
                </a:cxn>
                <a:cxn ang="0">
                  <a:pos x="147360" y="511220"/>
                </a:cxn>
                <a:cxn ang="0">
                  <a:pos x="0" y="255435"/>
                </a:cxn>
                <a:cxn ang="0">
                  <a:pos x="147360" y="0"/>
                </a:cxn>
                <a:cxn ang="0">
                  <a:pos x="443480" y="0"/>
                </a:cxn>
                <a:cxn ang="0">
                  <a:pos x="589091" y="252639"/>
                </a:cxn>
                <a:cxn ang="0">
                  <a:pos x="579990" y="258230"/>
                </a:cxn>
                <a:cxn ang="0">
                  <a:pos x="437180" y="11181"/>
                </a:cxn>
                <a:cxn ang="0">
                  <a:pos x="154010" y="11181"/>
                </a:cxn>
                <a:cxn ang="0">
                  <a:pos x="12950" y="255435"/>
                </a:cxn>
                <a:cxn ang="0">
                  <a:pos x="154010" y="500038"/>
                </a:cxn>
                <a:cxn ang="0">
                  <a:pos x="439980" y="500038"/>
                </a:cxn>
                <a:cxn ang="0">
                  <a:pos x="439980" y="511220"/>
                </a:cxn>
              </a:cxnLst>
              <a:rect l="0" t="0" r="0" b="0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46" name="Oval 285"/>
            <p:cNvSpPr/>
            <p:nvPr/>
          </p:nvSpPr>
          <p:spPr>
            <a:xfrm>
              <a:off x="11234527" y="1717825"/>
              <a:ext cx="61927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47" name="Oval 286"/>
            <p:cNvSpPr/>
            <p:nvPr/>
          </p:nvSpPr>
          <p:spPr>
            <a:xfrm>
              <a:off x="11810916" y="1717825"/>
              <a:ext cx="61926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48" name="Oval 287"/>
            <p:cNvSpPr/>
            <p:nvPr/>
          </p:nvSpPr>
          <p:spPr>
            <a:xfrm>
              <a:off x="11379021" y="1466978"/>
              <a:ext cx="61926" cy="63506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49" name="Oval 288"/>
            <p:cNvSpPr/>
            <p:nvPr/>
          </p:nvSpPr>
          <p:spPr>
            <a:xfrm>
              <a:off x="11379021" y="1965497"/>
              <a:ext cx="61926" cy="63506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50" name="Oval 289"/>
            <p:cNvSpPr/>
            <p:nvPr/>
          </p:nvSpPr>
          <p:spPr>
            <a:xfrm>
              <a:off x="11666421" y="1965497"/>
              <a:ext cx="61927" cy="63506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51" name="Freeform 290"/>
            <p:cNvSpPr/>
            <p:nvPr/>
          </p:nvSpPr>
          <p:spPr>
            <a:xfrm>
              <a:off x="9532355" y="995449"/>
              <a:ext cx="585916" cy="258786"/>
            </a:xfrm>
            <a:custGeom>
              <a:avLst/>
              <a:gdLst/>
              <a:ahLst/>
              <a:cxnLst>
                <a:cxn ang="0">
                  <a:pos x="9427" y="258786"/>
                </a:cxn>
                <a:cxn ang="0">
                  <a:pos x="0" y="253190"/>
                </a:cxn>
                <a:cxn ang="0">
                  <a:pos x="145256" y="0"/>
                </a:cxn>
                <a:cxn ang="0">
                  <a:pos x="440659" y="0"/>
                </a:cxn>
                <a:cxn ang="0">
                  <a:pos x="585916" y="253190"/>
                </a:cxn>
                <a:cxn ang="0">
                  <a:pos x="576488" y="258786"/>
                </a:cxn>
                <a:cxn ang="0">
                  <a:pos x="434024" y="11190"/>
                </a:cxn>
                <a:cxn ang="0">
                  <a:pos x="151891" y="11190"/>
                </a:cxn>
                <a:cxn ang="0">
                  <a:pos x="9427" y="258786"/>
                </a:cxn>
              </a:cxnLst>
              <a:rect l="0" t="0" r="0" b="0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52" name="Rectangle 291"/>
            <p:cNvSpPr/>
            <p:nvPr/>
          </p:nvSpPr>
          <p:spPr>
            <a:xfrm>
              <a:off x="9681613" y="1495556"/>
              <a:ext cx="287401" cy="12701"/>
            </a:xfrm>
            <a:prstGeom prst="rect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53" name="Oval 292"/>
            <p:cNvSpPr/>
            <p:nvPr/>
          </p:nvSpPr>
          <p:spPr>
            <a:xfrm>
              <a:off x="9505362" y="1220894"/>
              <a:ext cx="61926" cy="61918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54" name="Oval 293"/>
            <p:cNvSpPr/>
            <p:nvPr/>
          </p:nvSpPr>
          <p:spPr>
            <a:xfrm>
              <a:off x="9937256" y="971635"/>
              <a:ext cx="61926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55" name="Freeform 294"/>
            <p:cNvSpPr/>
            <p:nvPr/>
          </p:nvSpPr>
          <p:spPr>
            <a:xfrm>
              <a:off x="10828038" y="1241534"/>
              <a:ext cx="587503" cy="258785"/>
            </a:xfrm>
            <a:custGeom>
              <a:avLst/>
              <a:gdLst/>
              <a:ahLst/>
              <a:cxnLst>
                <a:cxn ang="0">
                  <a:pos x="577367" y="258785"/>
                </a:cxn>
                <a:cxn ang="0">
                  <a:pos x="434773" y="11205"/>
                </a:cxn>
                <a:cxn ang="0">
                  <a:pos x="152030" y="11205"/>
                </a:cxn>
                <a:cxn ang="0">
                  <a:pos x="9436" y="258785"/>
                </a:cxn>
                <a:cxn ang="0">
                  <a:pos x="0" y="253182"/>
                </a:cxn>
                <a:cxn ang="0">
                  <a:pos x="145390" y="0"/>
                </a:cxn>
                <a:cxn ang="0">
                  <a:pos x="441064" y="0"/>
                </a:cxn>
                <a:cxn ang="0">
                  <a:pos x="587503" y="253182"/>
                </a:cxn>
                <a:cxn ang="0">
                  <a:pos x="577367" y="258785"/>
                </a:cxn>
              </a:cxnLst>
              <a:rect l="0" t="0" r="0" b="0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56" name="Freeform 295"/>
            <p:cNvSpPr/>
            <p:nvPr/>
          </p:nvSpPr>
          <p:spPr>
            <a:xfrm>
              <a:off x="10826451" y="2241746"/>
              <a:ext cx="587503" cy="508044"/>
            </a:xfrm>
            <a:custGeom>
              <a:avLst/>
              <a:gdLst/>
              <a:ahLst/>
              <a:cxnLst>
                <a:cxn ang="0">
                  <a:pos x="146264" y="508044"/>
                </a:cxn>
                <a:cxn ang="0">
                  <a:pos x="0" y="255593"/>
                </a:cxn>
                <a:cxn ang="0">
                  <a:pos x="146963" y="0"/>
                </a:cxn>
                <a:cxn ang="0">
                  <a:pos x="442285" y="0"/>
                </a:cxn>
                <a:cxn ang="0">
                  <a:pos x="587503" y="252799"/>
                </a:cxn>
                <a:cxn ang="0">
                  <a:pos x="578426" y="258386"/>
                </a:cxn>
                <a:cxn ang="0">
                  <a:pos x="436001" y="11173"/>
                </a:cxn>
                <a:cxn ang="0">
                  <a:pos x="153595" y="11173"/>
                </a:cxn>
                <a:cxn ang="0">
                  <a:pos x="12915" y="255593"/>
                </a:cxn>
                <a:cxn ang="0">
                  <a:pos x="155340" y="502457"/>
                </a:cxn>
                <a:cxn ang="0">
                  <a:pos x="146264" y="508044"/>
                </a:cxn>
              </a:cxnLst>
              <a:rect l="0" t="0" r="0" b="0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57" name="Oval 296"/>
            <p:cNvSpPr/>
            <p:nvPr/>
          </p:nvSpPr>
          <p:spPr>
            <a:xfrm>
              <a:off x="10802632" y="2467191"/>
              <a:ext cx="61927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58" name="Oval 297"/>
            <p:cNvSpPr/>
            <p:nvPr/>
          </p:nvSpPr>
          <p:spPr>
            <a:xfrm>
              <a:off x="11379021" y="2467191"/>
              <a:ext cx="61926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59" name="Oval 298"/>
            <p:cNvSpPr/>
            <p:nvPr/>
          </p:nvSpPr>
          <p:spPr>
            <a:xfrm>
              <a:off x="10947127" y="2216344"/>
              <a:ext cx="61926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60" name="Oval 299"/>
            <p:cNvSpPr/>
            <p:nvPr/>
          </p:nvSpPr>
          <p:spPr>
            <a:xfrm>
              <a:off x="10947127" y="2714863"/>
              <a:ext cx="61926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61" name="Oval 300"/>
            <p:cNvSpPr/>
            <p:nvPr/>
          </p:nvSpPr>
          <p:spPr>
            <a:xfrm>
              <a:off x="11234527" y="2216344"/>
              <a:ext cx="61927" cy="6191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 anchor="t"/>
            <a:lstStyle/>
            <a:p>
              <a:pPr lvl="0"/>
              <a:endParaRPr lang="en-US" altLang="zh-CN"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962" name="Freeform 301"/>
            <p:cNvSpPr/>
            <p:nvPr/>
          </p:nvSpPr>
          <p:spPr>
            <a:xfrm>
              <a:off x="11261521" y="1995662"/>
              <a:ext cx="154021" cy="255610"/>
            </a:xfrm>
            <a:custGeom>
              <a:avLst/>
              <a:gdLst/>
              <a:ahLst/>
              <a:cxnLst>
                <a:cxn ang="0">
                  <a:pos x="10430" y="255610"/>
                </a:cxn>
                <a:cxn ang="0">
                  <a:pos x="0" y="250038"/>
                </a:cxn>
                <a:cxn ang="0">
                  <a:pos x="143938" y="0"/>
                </a:cxn>
                <a:cxn ang="0">
                  <a:pos x="154021" y="5571"/>
                </a:cxn>
                <a:cxn ang="0">
                  <a:pos x="10430" y="255610"/>
                </a:cxn>
              </a:cxnLst>
              <a:rect l="0" t="0" r="0" b="0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63" name="Freeform 302"/>
            <p:cNvSpPr/>
            <p:nvPr/>
          </p:nvSpPr>
          <p:spPr>
            <a:xfrm>
              <a:off x="10826451" y="1741639"/>
              <a:ext cx="439833" cy="509633"/>
            </a:xfrm>
            <a:custGeom>
              <a:avLst/>
              <a:gdLst/>
              <a:ahLst/>
              <a:cxnLst>
                <a:cxn ang="0">
                  <a:pos x="146378" y="509633"/>
                </a:cxn>
                <a:cxn ang="0">
                  <a:pos x="0" y="255865"/>
                </a:cxn>
                <a:cxn ang="0">
                  <a:pos x="147076" y="0"/>
                </a:cxn>
                <a:cxn ang="0">
                  <a:pos x="439833" y="0"/>
                </a:cxn>
                <a:cxn ang="0">
                  <a:pos x="439833" y="11185"/>
                </a:cxn>
                <a:cxn ang="0">
                  <a:pos x="153714" y="11185"/>
                </a:cxn>
                <a:cxn ang="0">
                  <a:pos x="12925" y="255865"/>
                </a:cxn>
                <a:cxn ang="0">
                  <a:pos x="155461" y="504040"/>
                </a:cxn>
                <a:cxn ang="0">
                  <a:pos x="146378" y="509633"/>
                </a:cxn>
              </a:cxnLst>
              <a:rect l="0" t="0" r="0" b="0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964" name="Freeform 304"/>
            <p:cNvSpPr/>
            <p:nvPr/>
          </p:nvSpPr>
          <p:spPr>
            <a:xfrm>
              <a:off x="11236115" y="2014713"/>
              <a:ext cx="955884" cy="968460"/>
            </a:xfrm>
            <a:custGeom>
              <a:avLst/>
              <a:gdLst/>
              <a:ahLst/>
              <a:cxnLst>
                <a:cxn ang="0">
                  <a:pos x="955884" y="0"/>
                </a:cxn>
                <a:cxn ang="0">
                  <a:pos x="558501" y="0"/>
                </a:cxn>
                <a:cxn ang="0">
                  <a:pos x="0" y="968460"/>
                </a:cxn>
                <a:cxn ang="0">
                  <a:pos x="955884" y="968460"/>
                </a:cxn>
                <a:cxn ang="0">
                  <a:pos x="955884" y="0"/>
                </a:cxn>
              </a:cxnLst>
              <a:rect l="0" t="0" r="0" b="0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3" name="流程图: 终止 182"/>
          <p:cNvSpPr/>
          <p:nvPr userDrawn="1"/>
        </p:nvSpPr>
        <p:spPr>
          <a:xfrm>
            <a:off x="3821113" y="1509713"/>
            <a:ext cx="1501775" cy="534988"/>
          </a:xfrm>
          <a:prstGeom prst="flowChartTerminator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>
              <a:defRPr/>
            </a:pPr>
            <a:fld id="{40E491B1-ABB5-4C71-835D-9AD854DD80A7}" type="datetimeFigureOut">
              <a:rPr lang="zh-CN" altLang="en-US" strike="noStrike" noProof="1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>
              <a:defRPr/>
            </a:pP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>
              <a:defRPr/>
            </a:pPr>
            <a:fld id="{D676BC85-BF49-4BC6-BF98-887EF33B49E8}" type="slidenum">
              <a:rPr lang="zh-CN" altLang="en-US" strike="noStrike" noProof="1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页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57"/>
          <p:cNvSpPr/>
          <p:nvPr userDrawn="1"/>
        </p:nvSpPr>
        <p:spPr>
          <a:xfrm>
            <a:off x="0" y="0"/>
            <a:ext cx="9144000" cy="534988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 strike="noStrike" noProof="1"/>
          </a:p>
        </p:txBody>
      </p:sp>
      <p:sp>
        <p:nvSpPr>
          <p:cNvPr id="6" name="矩形 159"/>
          <p:cNvSpPr/>
          <p:nvPr userDrawn="1"/>
        </p:nvSpPr>
        <p:spPr>
          <a:xfrm>
            <a:off x="0" y="6323013"/>
            <a:ext cx="9144000" cy="534988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" strike="noStrike" noProof="1"/>
          </a:p>
        </p:txBody>
      </p:sp>
      <p:grpSp>
        <p:nvGrpSpPr>
          <p:cNvPr id="20485" name="组合 9"/>
          <p:cNvGrpSpPr/>
          <p:nvPr userDrawn="1"/>
        </p:nvGrpSpPr>
        <p:grpSpPr>
          <a:xfrm>
            <a:off x="8120063" y="20638"/>
            <a:ext cx="755650" cy="1008062"/>
            <a:chOff x="10879818" y="68025"/>
            <a:chExt cx="1080000" cy="1080000"/>
          </a:xfrm>
        </p:grpSpPr>
        <p:pic>
          <p:nvPicPr>
            <p:cNvPr id="20486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" name="椭圆 11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" strike="noStrike" noProof="1"/>
            </a:p>
          </p:txBody>
        </p:sp>
      </p:grpSp>
      <p:pic>
        <p:nvPicPr>
          <p:cNvPr id="20488" name="图片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40613" y="6365875"/>
            <a:ext cx="1677987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图片占位符 6"/>
          <p:cNvSpPr>
            <a:spLocks noGrp="1"/>
          </p:cNvSpPr>
          <p:nvPr>
            <p:ph type="pic" sz="quarter" idx="12"/>
          </p:nvPr>
        </p:nvSpPr>
        <p:spPr>
          <a:xfrm>
            <a:off x="6435969" y="1257351"/>
            <a:ext cx="2416126" cy="4343298"/>
          </a:xfrm>
        </p:spPr>
        <p:txBody>
          <a:bodyPr rtlCol="0">
            <a:normAutofit/>
          </a:bodyPr>
          <a:lstStyle/>
          <a:p>
            <a:pPr lvl="0" fontAlgn="base"/>
            <a:endParaRPr lang="zh-CN" altLang="en-US" strike="noStrike" noProof="0"/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157986" y="47173"/>
            <a:ext cx="2136806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4" name="文本占位符 9"/>
          <p:cNvSpPr>
            <a:spLocks noGrp="1"/>
          </p:cNvSpPr>
          <p:nvPr>
            <p:ph type="body" sz="quarter" idx="16"/>
          </p:nvPr>
        </p:nvSpPr>
        <p:spPr>
          <a:xfrm>
            <a:off x="6435969" y="5748825"/>
            <a:ext cx="2440329" cy="372904"/>
          </a:xfrm>
          <a:ln>
            <a:solidFill>
              <a:srgbClr val="127FB8"/>
            </a:solidFill>
            <a:prstDash val="dash"/>
          </a:ln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50"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 fontAlgn="base"/>
            <a:r>
              <a:rPr lang="zh-CN" altLang="en-US" sz="1350" strike="noStrike" noProof="1"/>
              <a:t>单击此处编辑母版文本样式</a:t>
            </a:r>
            <a:endParaRPr lang="zh-CN" altLang="en-US" strike="noStrike" noProof="1"/>
          </a:p>
        </p:txBody>
      </p:sp>
    </p:spTree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57"/>
          <p:cNvSpPr/>
          <p:nvPr userDrawn="1"/>
        </p:nvSpPr>
        <p:spPr>
          <a:xfrm>
            <a:off x="0" y="0"/>
            <a:ext cx="9144000" cy="534988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200" strike="noStrike" noProof="1"/>
          </a:p>
        </p:txBody>
      </p:sp>
      <p:sp>
        <p:nvSpPr>
          <p:cNvPr id="160" name="矩形 159"/>
          <p:cNvSpPr/>
          <p:nvPr userDrawn="1"/>
        </p:nvSpPr>
        <p:spPr>
          <a:xfrm>
            <a:off x="0" y="6323013"/>
            <a:ext cx="9144000" cy="534988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/>
          </a:p>
        </p:txBody>
      </p:sp>
      <p:grpSp>
        <p:nvGrpSpPr>
          <p:cNvPr id="5124" name="组合 4"/>
          <p:cNvGrpSpPr/>
          <p:nvPr userDrawn="1"/>
        </p:nvGrpSpPr>
        <p:grpSpPr>
          <a:xfrm>
            <a:off x="8120063" y="20638"/>
            <a:ext cx="755650" cy="1008062"/>
            <a:chOff x="10879818" y="68025"/>
            <a:chExt cx="1080000" cy="1080000"/>
          </a:xfrm>
        </p:grpSpPr>
        <p:pic>
          <p:nvPicPr>
            <p:cNvPr id="5125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9818" y="68025"/>
              <a:ext cx="1070154" cy="10800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" name="椭圆 6"/>
            <p:cNvSpPr/>
            <p:nvPr/>
          </p:nvSpPr>
          <p:spPr>
            <a:xfrm>
              <a:off x="10879818" y="68025"/>
              <a:ext cx="1080000" cy="1080000"/>
            </a:xfrm>
            <a:prstGeom prst="ellipse">
              <a:avLst/>
            </a:prstGeom>
            <a:noFill/>
            <a:ln>
              <a:solidFill>
                <a:srgbClr val="127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z="1800" strike="noStrike" noProof="1"/>
            </a:p>
          </p:txBody>
        </p:sp>
      </p:grpSp>
      <p:pic>
        <p:nvPicPr>
          <p:cNvPr id="5127" name="图片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440613" y="6365875"/>
            <a:ext cx="1677987" cy="45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157986" y="47173"/>
            <a:ext cx="2136806" cy="4402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 fontAlgn="base"/>
            <a:r>
              <a:rPr lang="zh-CN" altLang="en-US" strike="noStrike" noProof="1"/>
              <a:t>教材名称（第</a:t>
            </a:r>
            <a:r>
              <a:rPr lang="en-US" altLang="zh-CN" strike="noStrike" noProof="1"/>
              <a:t>×</a:t>
            </a:r>
            <a:r>
              <a:rPr lang="zh-CN" altLang="en-US" strike="noStrike" noProof="1"/>
              <a:t>版）</a:t>
            </a:r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 algn="r" eaLnBrk="1" fontAlgn="base" hangingPunct="1"/>
            <a:fld id="{9A0DB2DC-4C9A-4742-B13C-FB6460FD3503}" type="slidenum">
              <a:rPr lang="en-US" altLang="zh-CN" sz="14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ea"/>
              </a:rPr>
            </a:fld>
            <a:endParaRPr lang="en-US" altLang="zh-CN" sz="1400" strike="noStrike" noProof="1"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0" y="1219200"/>
            <a:ext cx="4495800" cy="5334000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495800" cy="5334000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31F75-321B-44E7-BB89-38FA90F3D8D8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28650" y="1825625"/>
            <a:ext cx="3886200" cy="2098675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8650" y="4076700"/>
            <a:ext cx="3886200" cy="2100263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C031F75-321B-44E7-BB89-38FA90F3D8D8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p>
            <a:pPr lvl="0" fontAlgn="base"/>
            <a:fld id="{9A0DB2DC-4C9A-4742-B13C-FB6460FD3503}" type="slidenum">
              <a:rPr lang="zh-CN" altLang="en-US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1.png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+mn-ea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+mn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ea typeface="宋体" panose="02010600030101010101" pitchFamily="2" charset="-122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2.jpe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6.png"/><Relationship Id="rId6" Type="http://schemas.openxmlformats.org/officeDocument/2006/relationships/image" Target="../media/image35.jpeg"/><Relationship Id="rId5" Type="http://schemas.openxmlformats.org/officeDocument/2006/relationships/hyperlink" Target="http://jwxt.smu.edu.cn/smuexam/upload1/20101015162537.jpg" TargetMode="External"/><Relationship Id="rId4" Type="http://schemas.openxmlformats.org/officeDocument/2006/relationships/image" Target="NULL" TargetMode="External"/><Relationship Id="rId3" Type="http://schemas.openxmlformats.org/officeDocument/2006/relationships/image" Target="../media/image34.jpeg"/><Relationship Id="rId2" Type="http://schemas.openxmlformats.org/officeDocument/2006/relationships/hyperlink" Target="http://jwxt.smu.edu.cn/smuexam/upload1/20101015163420.jpg" TargetMode="External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tags" Target="../tags/tag4.xml"/><Relationship Id="rId4" Type="http://schemas.openxmlformats.org/officeDocument/2006/relationships/image" Target="../media/image37.jpe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tags" Target="../tags/tag5.xml"/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48.jpeg"/><Relationship Id="rId3" Type="http://schemas.openxmlformats.org/officeDocument/2006/relationships/tags" Target="../tags/tag6.xml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4.jpeg"/><Relationship Id="rId1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image" Target="../media/image49.jpeg"/><Relationship Id="rId7" Type="http://schemas.openxmlformats.org/officeDocument/2006/relationships/image" Target="../media/image28.jpeg"/><Relationship Id="rId6" Type="http://schemas.openxmlformats.org/officeDocument/2006/relationships/image" Target="../media/image48.jpeg"/><Relationship Id="rId5" Type="http://schemas.openxmlformats.org/officeDocument/2006/relationships/image" Target="../media/image41.jpeg"/><Relationship Id="rId4" Type="http://schemas.openxmlformats.org/officeDocument/2006/relationships/image" Target="../media/image58.jpeg"/><Relationship Id="rId3" Type="http://schemas.openxmlformats.org/officeDocument/2006/relationships/image" Target="../media/image57.jpeg"/><Relationship Id="rId2" Type="http://schemas.openxmlformats.org/officeDocument/2006/relationships/image" Target="../media/image21.jpe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56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1.jpeg"/><Relationship Id="rId1" Type="http://schemas.openxmlformats.org/officeDocument/2006/relationships/image" Target="../media/image60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1" Type="http://schemas.openxmlformats.org/officeDocument/2006/relationships/image" Target="../media/image6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jpeg"/><Relationship Id="rId1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71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image" Target="../media/image7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jpeg"/><Relationship Id="rId1" Type="http://schemas.openxmlformats.org/officeDocument/2006/relationships/image" Target="../media/image76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1" Type="http://schemas.openxmlformats.org/officeDocument/2006/relationships/image" Target="../media/image81.jpe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7" Type="http://schemas.openxmlformats.org/officeDocument/2006/relationships/slideLayout" Target="../slideLayouts/slideLayout7.xml"/><Relationship Id="rId36" Type="http://schemas.openxmlformats.org/officeDocument/2006/relationships/tags" Target="../tags/tag41.xml"/><Relationship Id="rId35" Type="http://schemas.openxmlformats.org/officeDocument/2006/relationships/tags" Target="../tags/tag40.xml"/><Relationship Id="rId34" Type="http://schemas.openxmlformats.org/officeDocument/2006/relationships/image" Target="../media/image83.png"/><Relationship Id="rId33" Type="http://schemas.openxmlformats.org/officeDocument/2006/relationships/tags" Target="../tags/tag39.xml"/><Relationship Id="rId32" Type="http://schemas.openxmlformats.org/officeDocument/2006/relationships/tags" Target="../tags/tag38.xml"/><Relationship Id="rId31" Type="http://schemas.openxmlformats.org/officeDocument/2006/relationships/tags" Target="../tags/tag37.xml"/><Relationship Id="rId30" Type="http://schemas.openxmlformats.org/officeDocument/2006/relationships/tags" Target="../tags/tag36.xml"/><Relationship Id="rId3" Type="http://schemas.openxmlformats.org/officeDocument/2006/relationships/tags" Target="../tags/tag9.xml"/><Relationship Id="rId29" Type="http://schemas.openxmlformats.org/officeDocument/2006/relationships/tags" Target="../tags/tag35.xml"/><Relationship Id="rId28" Type="http://schemas.openxmlformats.org/officeDocument/2006/relationships/tags" Target="../tags/tag34.xml"/><Relationship Id="rId27" Type="http://schemas.openxmlformats.org/officeDocument/2006/relationships/tags" Target="../tags/tag33.xml"/><Relationship Id="rId26" Type="http://schemas.openxmlformats.org/officeDocument/2006/relationships/tags" Target="../tags/tag32.xml"/><Relationship Id="rId25" Type="http://schemas.openxmlformats.org/officeDocument/2006/relationships/tags" Target="../tags/tag31.xml"/><Relationship Id="rId24" Type="http://schemas.openxmlformats.org/officeDocument/2006/relationships/tags" Target="../tags/tag30.xml"/><Relationship Id="rId23" Type="http://schemas.openxmlformats.org/officeDocument/2006/relationships/tags" Target="../tags/tag29.xml"/><Relationship Id="rId22" Type="http://schemas.openxmlformats.org/officeDocument/2006/relationships/tags" Target="../tags/tag28.xml"/><Relationship Id="rId21" Type="http://schemas.openxmlformats.org/officeDocument/2006/relationships/tags" Target="../tags/tag27.xml"/><Relationship Id="rId20" Type="http://schemas.openxmlformats.org/officeDocument/2006/relationships/tags" Target="../tags/tag26.xml"/><Relationship Id="rId2" Type="http://schemas.openxmlformats.org/officeDocument/2006/relationships/tags" Target="../tags/tag8.xml"/><Relationship Id="rId19" Type="http://schemas.openxmlformats.org/officeDocument/2006/relationships/tags" Target="../tags/tag25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9.GI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0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image" Target="../media/image91.jpeg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5" Type="http://schemas.openxmlformats.org/officeDocument/2006/relationships/image" Target="../media/image99.png"/><Relationship Id="rId4" Type="http://schemas.openxmlformats.org/officeDocument/2006/relationships/image" Target="../media/image98.jpeg"/><Relationship Id="rId3" Type="http://schemas.openxmlformats.org/officeDocument/2006/relationships/image" Target="../media/image97.jpeg"/><Relationship Id="rId2" Type="http://schemas.openxmlformats.org/officeDocument/2006/relationships/hyperlink" Target="file:///G:\kj\MOV\18&#19977;&#20307;1.avi" TargetMode="External"/><Relationship Id="rId1" Type="http://schemas.openxmlformats.org/officeDocument/2006/relationships/image" Target="../media/image96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hyperlink" Target="file:///G:\..\kj\MOV\47,XXY.avi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7.jpeg"/><Relationship Id="rId4" Type="http://schemas.openxmlformats.org/officeDocument/2006/relationships/image" Target="../media/image106.png"/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image" Target="../media/image103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GIF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矩形 31"/>
          <p:cNvSpPr/>
          <p:nvPr/>
        </p:nvSpPr>
        <p:spPr>
          <a:xfrm>
            <a:off x="3821113" y="2017713"/>
            <a:ext cx="15017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第十章</a:t>
            </a:r>
            <a:r>
              <a:rPr lang="en-US" altLang="zh-CN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endParaRPr lang="en-US" altLang="zh-CN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7106" name="Group 2" hidden="1"/>
          <p:cNvGrpSpPr/>
          <p:nvPr/>
        </p:nvGrpSpPr>
        <p:grpSpPr>
          <a:xfrm rot="-5400000" flipH="1">
            <a:off x="111125" y="3875088"/>
            <a:ext cx="2014538" cy="2236787"/>
            <a:chOff x="6025662" y="-1"/>
            <a:chExt cx="6166338" cy="6846945"/>
          </a:xfrm>
        </p:grpSpPr>
        <p:sp>
          <p:nvSpPr>
            <p:cNvPr id="47107" name="Freeform 215"/>
            <p:cNvSpPr/>
            <p:nvPr/>
          </p:nvSpPr>
          <p:spPr>
            <a:xfrm>
              <a:off x="8077466" y="3428937"/>
              <a:ext cx="1326564" cy="1151482"/>
            </a:xfrm>
            <a:custGeom>
              <a:avLst/>
              <a:gdLst/>
              <a:ahLst/>
              <a:cxnLst>
                <a:cxn ang="0">
                  <a:pos x="333042" y="1151482"/>
                </a:cxn>
                <a:cxn ang="0">
                  <a:pos x="0" y="576543"/>
                </a:cxn>
                <a:cxn ang="0">
                  <a:pos x="333042" y="0"/>
                </a:cxn>
                <a:cxn ang="0">
                  <a:pos x="995923" y="0"/>
                </a:cxn>
                <a:cxn ang="0">
                  <a:pos x="1326564" y="576543"/>
                </a:cxn>
                <a:cxn ang="0">
                  <a:pos x="995923" y="1151482"/>
                </a:cxn>
                <a:cxn ang="0">
                  <a:pos x="333042" y="1151482"/>
                </a:cxn>
              </a:cxnLst>
              <a:rect l="0" t="0" r="0" b="0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  <a:close/>
                </a:path>
              </a:pathLst>
            </a:custGeom>
            <a:solidFill>
              <a:srgbClr val="127FB8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08" name="Freeform 216"/>
            <p:cNvSpPr/>
            <p:nvPr/>
          </p:nvSpPr>
          <p:spPr>
            <a:xfrm>
              <a:off x="8077466" y="3428937"/>
              <a:ext cx="1326564" cy="1151482"/>
            </a:xfrm>
            <a:custGeom>
              <a:avLst/>
              <a:gdLst/>
              <a:ahLst/>
              <a:cxnLst>
                <a:cxn ang="0">
                  <a:pos x="333042" y="1151482"/>
                </a:cxn>
                <a:cxn ang="0">
                  <a:pos x="0" y="576543"/>
                </a:cxn>
                <a:cxn ang="0">
                  <a:pos x="333042" y="0"/>
                </a:cxn>
                <a:cxn ang="0">
                  <a:pos x="995923" y="0"/>
                </a:cxn>
                <a:cxn ang="0">
                  <a:pos x="1326564" y="576543"/>
                </a:cxn>
                <a:cxn ang="0">
                  <a:pos x="995923" y="1151482"/>
                </a:cxn>
                <a:cxn ang="0">
                  <a:pos x="333042" y="1151482"/>
                </a:cxn>
              </a:cxnLst>
              <a:rect l="0" t="0" r="0" b="0"/>
              <a:pathLst>
                <a:path w="1657" h="1434">
                  <a:moveTo>
                    <a:pt x="416" y="1434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4"/>
                  </a:lnTo>
                  <a:lnTo>
                    <a:pt x="416" y="1434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09" name="Freeform 217"/>
            <p:cNvSpPr/>
            <p:nvPr/>
          </p:nvSpPr>
          <p:spPr>
            <a:xfrm>
              <a:off x="8077466" y="2292031"/>
              <a:ext cx="1326564" cy="1151482"/>
            </a:xfrm>
            <a:custGeom>
              <a:avLst/>
              <a:gdLst/>
              <a:ahLst/>
              <a:cxnLst>
                <a:cxn ang="0">
                  <a:pos x="333042" y="1151482"/>
                </a:cxn>
                <a:cxn ang="0">
                  <a:pos x="0" y="575741"/>
                </a:cxn>
                <a:cxn ang="0">
                  <a:pos x="333042" y="0"/>
                </a:cxn>
                <a:cxn ang="0">
                  <a:pos x="995923" y="0"/>
                </a:cxn>
                <a:cxn ang="0">
                  <a:pos x="1326564" y="575741"/>
                </a:cxn>
                <a:cxn ang="0">
                  <a:pos x="995923" y="1151482"/>
                </a:cxn>
                <a:cxn ang="0">
                  <a:pos x="333042" y="1151482"/>
                </a:cxn>
              </a:cxnLst>
              <a:rect l="0" t="0" r="0" b="0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rgbClr val="F2F2F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0" name="Freeform 218"/>
            <p:cNvSpPr/>
            <p:nvPr/>
          </p:nvSpPr>
          <p:spPr>
            <a:xfrm>
              <a:off x="8077466" y="1136904"/>
              <a:ext cx="1326564" cy="1151482"/>
            </a:xfrm>
            <a:custGeom>
              <a:avLst/>
              <a:gdLst/>
              <a:ahLst/>
              <a:cxnLst>
                <a:cxn ang="0">
                  <a:pos x="333042" y="1151482"/>
                </a:cxn>
                <a:cxn ang="0">
                  <a:pos x="0" y="575741"/>
                </a:cxn>
                <a:cxn ang="0">
                  <a:pos x="333042" y="0"/>
                </a:cxn>
                <a:cxn ang="0">
                  <a:pos x="995923" y="0"/>
                </a:cxn>
                <a:cxn ang="0">
                  <a:pos x="1326564" y="575741"/>
                </a:cxn>
                <a:cxn ang="0">
                  <a:pos x="995923" y="1151482"/>
                </a:cxn>
                <a:cxn ang="0">
                  <a:pos x="333042" y="1151482"/>
                </a:cxn>
              </a:cxnLst>
              <a:rect l="0" t="0" r="0" b="0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  <a:close/>
                </a:path>
              </a:pathLst>
            </a:custGeom>
            <a:solidFill>
              <a:srgbClr val="D9D9D9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1" name="Freeform 219"/>
            <p:cNvSpPr/>
            <p:nvPr/>
          </p:nvSpPr>
          <p:spPr>
            <a:xfrm>
              <a:off x="8077466" y="1136904"/>
              <a:ext cx="1326564" cy="1151482"/>
            </a:xfrm>
            <a:custGeom>
              <a:avLst/>
              <a:gdLst/>
              <a:ahLst/>
              <a:cxnLst>
                <a:cxn ang="0">
                  <a:pos x="333042" y="1151482"/>
                </a:cxn>
                <a:cxn ang="0">
                  <a:pos x="0" y="575741"/>
                </a:cxn>
                <a:cxn ang="0">
                  <a:pos x="333042" y="0"/>
                </a:cxn>
                <a:cxn ang="0">
                  <a:pos x="995923" y="0"/>
                </a:cxn>
                <a:cxn ang="0">
                  <a:pos x="1326564" y="575741"/>
                </a:cxn>
                <a:cxn ang="0">
                  <a:pos x="995923" y="1151482"/>
                </a:cxn>
                <a:cxn ang="0">
                  <a:pos x="333042" y="1151482"/>
                </a:cxn>
              </a:cxnLst>
              <a:rect l="0" t="0" r="0" b="0"/>
              <a:pathLst>
                <a:path w="1657" h="1436">
                  <a:moveTo>
                    <a:pt x="416" y="1436"/>
                  </a:moveTo>
                  <a:lnTo>
                    <a:pt x="0" y="718"/>
                  </a:lnTo>
                  <a:lnTo>
                    <a:pt x="416" y="0"/>
                  </a:lnTo>
                  <a:lnTo>
                    <a:pt x="1244" y="0"/>
                  </a:lnTo>
                  <a:lnTo>
                    <a:pt x="1657" y="718"/>
                  </a:lnTo>
                  <a:lnTo>
                    <a:pt x="1244" y="1436"/>
                  </a:lnTo>
                  <a:lnTo>
                    <a:pt x="416" y="143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2" name="Freeform 220"/>
            <p:cNvSpPr/>
            <p:nvPr/>
          </p:nvSpPr>
          <p:spPr>
            <a:xfrm>
              <a:off x="8441906" y="-1"/>
              <a:ext cx="3422098" cy="2485160"/>
            </a:xfrm>
            <a:custGeom>
              <a:avLst/>
              <a:gdLst/>
              <a:ahLst/>
              <a:cxnLst>
                <a:cxn ang="0">
                  <a:pos x="3422098" y="0"/>
                </a:cxn>
                <a:cxn ang="0">
                  <a:pos x="316638" y="0"/>
                </a:cxn>
                <a:cxn ang="0">
                  <a:pos x="0" y="545307"/>
                </a:cxn>
                <a:cxn ang="0">
                  <a:pos x="342289" y="1136325"/>
                </a:cxn>
                <a:cxn ang="0">
                  <a:pos x="629268" y="1136325"/>
                </a:cxn>
                <a:cxn ang="0">
                  <a:pos x="960335" y="1712106"/>
                </a:cxn>
                <a:cxn ang="0">
                  <a:pos x="816846" y="1962306"/>
                </a:cxn>
                <a:cxn ang="0">
                  <a:pos x="1119055" y="2485160"/>
                </a:cxn>
                <a:cxn ang="0">
                  <a:pos x="2727097" y="2485160"/>
                </a:cxn>
                <a:cxn ang="0">
                  <a:pos x="2356750" y="1844423"/>
                </a:cxn>
                <a:cxn ang="0">
                  <a:pos x="3422098" y="0"/>
                </a:cxn>
              </a:cxnLst>
              <a:rect l="0" t="0" r="0" b="0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127FB8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3" name="Freeform 221"/>
            <p:cNvSpPr/>
            <p:nvPr/>
          </p:nvSpPr>
          <p:spPr>
            <a:xfrm>
              <a:off x="8441906" y="-1"/>
              <a:ext cx="3422098" cy="2485160"/>
            </a:xfrm>
            <a:custGeom>
              <a:avLst/>
              <a:gdLst/>
              <a:ahLst/>
              <a:cxnLst>
                <a:cxn ang="0">
                  <a:pos x="3422098" y="0"/>
                </a:cxn>
                <a:cxn ang="0">
                  <a:pos x="316638" y="0"/>
                </a:cxn>
                <a:cxn ang="0">
                  <a:pos x="0" y="545307"/>
                </a:cxn>
                <a:cxn ang="0">
                  <a:pos x="342289" y="1136325"/>
                </a:cxn>
                <a:cxn ang="0">
                  <a:pos x="629268" y="1136325"/>
                </a:cxn>
                <a:cxn ang="0">
                  <a:pos x="960335" y="1712106"/>
                </a:cxn>
                <a:cxn ang="0">
                  <a:pos x="816846" y="1962306"/>
                </a:cxn>
                <a:cxn ang="0">
                  <a:pos x="1119055" y="2485160"/>
                </a:cxn>
                <a:cxn ang="0">
                  <a:pos x="2727097" y="2485160"/>
                </a:cxn>
                <a:cxn ang="0">
                  <a:pos x="2356750" y="1844423"/>
                </a:cxn>
                <a:cxn ang="0">
                  <a:pos x="3422098" y="0"/>
                </a:cxn>
              </a:cxnLst>
              <a:rect l="0" t="0" r="0" b="0"/>
              <a:pathLst>
                <a:path w="4269" h="3099">
                  <a:moveTo>
                    <a:pt x="4269" y="0"/>
                  </a:moveTo>
                  <a:lnTo>
                    <a:pt x="395" y="0"/>
                  </a:lnTo>
                  <a:lnTo>
                    <a:pt x="0" y="680"/>
                  </a:lnTo>
                  <a:lnTo>
                    <a:pt x="427" y="1417"/>
                  </a:lnTo>
                  <a:lnTo>
                    <a:pt x="785" y="1417"/>
                  </a:lnTo>
                  <a:lnTo>
                    <a:pt x="1198" y="2135"/>
                  </a:lnTo>
                  <a:lnTo>
                    <a:pt x="1019" y="2447"/>
                  </a:lnTo>
                  <a:lnTo>
                    <a:pt x="1396" y="3099"/>
                  </a:lnTo>
                  <a:lnTo>
                    <a:pt x="3402" y="3099"/>
                  </a:lnTo>
                  <a:lnTo>
                    <a:pt x="2940" y="2300"/>
                  </a:lnTo>
                  <a:lnTo>
                    <a:pt x="4269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4" name="Freeform 222"/>
            <p:cNvSpPr/>
            <p:nvPr/>
          </p:nvSpPr>
          <p:spPr>
            <a:xfrm>
              <a:off x="8784481" y="1136904"/>
              <a:ext cx="615904" cy="823528"/>
            </a:xfrm>
            <a:custGeom>
              <a:avLst/>
              <a:gdLst/>
              <a:ahLst/>
              <a:cxnLst>
                <a:cxn ang="0">
                  <a:pos x="285983" y="0"/>
                </a:cxn>
                <a:cxn ang="0">
                  <a:pos x="0" y="0"/>
                </a:cxn>
                <a:cxn ang="0">
                  <a:pos x="472912" y="823528"/>
                </a:cxn>
                <a:cxn ang="0">
                  <a:pos x="615904" y="574070"/>
                </a:cxn>
                <a:cxn ang="0">
                  <a:pos x="285983" y="0"/>
                </a:cxn>
              </a:cxnLst>
              <a:rect l="0" t="0" r="0" b="0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7F7F7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5" name="Freeform 223"/>
            <p:cNvSpPr/>
            <p:nvPr/>
          </p:nvSpPr>
          <p:spPr>
            <a:xfrm>
              <a:off x="8784481" y="1136904"/>
              <a:ext cx="615904" cy="823528"/>
            </a:xfrm>
            <a:custGeom>
              <a:avLst/>
              <a:gdLst/>
              <a:ahLst/>
              <a:cxnLst>
                <a:cxn ang="0">
                  <a:pos x="285983" y="0"/>
                </a:cxn>
                <a:cxn ang="0">
                  <a:pos x="0" y="0"/>
                </a:cxn>
                <a:cxn ang="0">
                  <a:pos x="472912" y="823528"/>
                </a:cxn>
                <a:cxn ang="0">
                  <a:pos x="615904" y="574070"/>
                </a:cxn>
                <a:cxn ang="0">
                  <a:pos x="285983" y="0"/>
                </a:cxn>
              </a:cxnLst>
              <a:rect l="0" t="0" r="0" b="0"/>
              <a:pathLst>
                <a:path w="771" h="1030">
                  <a:moveTo>
                    <a:pt x="358" y="0"/>
                  </a:moveTo>
                  <a:lnTo>
                    <a:pt x="0" y="0"/>
                  </a:lnTo>
                  <a:lnTo>
                    <a:pt x="592" y="1030"/>
                  </a:lnTo>
                  <a:lnTo>
                    <a:pt x="771" y="718"/>
                  </a:lnTo>
                  <a:lnTo>
                    <a:pt x="358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6" name="Freeform 224"/>
            <p:cNvSpPr/>
            <p:nvPr/>
          </p:nvSpPr>
          <p:spPr>
            <a:xfrm>
              <a:off x="11171567" y="-2"/>
              <a:ext cx="1020434" cy="3775111"/>
            </a:xfrm>
            <a:custGeom>
              <a:avLst/>
              <a:gdLst/>
              <a:ahLst/>
              <a:cxnLst>
                <a:cxn ang="0">
                  <a:pos x="1020434" y="0"/>
                </a:cxn>
                <a:cxn ang="0">
                  <a:pos x="694985" y="0"/>
                </a:cxn>
                <a:cxn ang="0">
                  <a:pos x="1020434" y="0"/>
                </a:cxn>
                <a:cxn ang="0">
                  <a:pos x="1020434" y="1800610"/>
                </a:cxn>
                <a:cxn ang="0">
                  <a:pos x="626849" y="2483351"/>
                </a:cxn>
                <a:cxn ang="0">
                  <a:pos x="0" y="2483351"/>
                </a:cxn>
                <a:cxn ang="0">
                  <a:pos x="746287" y="3775111"/>
                </a:cxn>
                <a:cxn ang="0">
                  <a:pos x="1020434" y="3775111"/>
                </a:cxn>
                <a:cxn ang="0">
                  <a:pos x="1020434" y="0"/>
                </a:cxn>
              </a:cxnLst>
              <a:rect l="0" t="0" r="0" b="0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2E75B6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7" name="Freeform 225"/>
            <p:cNvSpPr/>
            <p:nvPr/>
          </p:nvSpPr>
          <p:spPr>
            <a:xfrm>
              <a:off x="11171567" y="-2"/>
              <a:ext cx="1020434" cy="3775111"/>
            </a:xfrm>
            <a:custGeom>
              <a:avLst/>
              <a:gdLst/>
              <a:ahLst/>
              <a:cxnLst>
                <a:cxn ang="0">
                  <a:pos x="1020434" y="0"/>
                </a:cxn>
                <a:cxn ang="0">
                  <a:pos x="694985" y="0"/>
                </a:cxn>
                <a:cxn ang="0">
                  <a:pos x="1020434" y="0"/>
                </a:cxn>
                <a:cxn ang="0">
                  <a:pos x="1020434" y="1800610"/>
                </a:cxn>
                <a:cxn ang="0">
                  <a:pos x="626849" y="2483351"/>
                </a:cxn>
                <a:cxn ang="0">
                  <a:pos x="0" y="2483351"/>
                </a:cxn>
                <a:cxn ang="0">
                  <a:pos x="746287" y="3775111"/>
                </a:cxn>
                <a:cxn ang="0">
                  <a:pos x="1020434" y="3775111"/>
                </a:cxn>
                <a:cxn ang="0">
                  <a:pos x="1020434" y="0"/>
                </a:cxn>
              </a:cxnLst>
              <a:rect l="0" t="0" r="0" b="0"/>
              <a:pathLst>
                <a:path w="1273" h="4711">
                  <a:moveTo>
                    <a:pt x="1273" y="0"/>
                  </a:moveTo>
                  <a:lnTo>
                    <a:pt x="867" y="0"/>
                  </a:lnTo>
                  <a:lnTo>
                    <a:pt x="1273" y="0"/>
                  </a:lnTo>
                  <a:lnTo>
                    <a:pt x="1273" y="2247"/>
                  </a:lnTo>
                  <a:lnTo>
                    <a:pt x="782" y="3099"/>
                  </a:lnTo>
                  <a:lnTo>
                    <a:pt x="0" y="3099"/>
                  </a:lnTo>
                  <a:lnTo>
                    <a:pt x="931" y="4711"/>
                  </a:lnTo>
                  <a:lnTo>
                    <a:pt x="1273" y="4711"/>
                  </a:lnTo>
                  <a:lnTo>
                    <a:pt x="1273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8" name="Freeform 226"/>
            <p:cNvSpPr/>
            <p:nvPr/>
          </p:nvSpPr>
          <p:spPr>
            <a:xfrm>
              <a:off x="10799837" y="-2"/>
              <a:ext cx="1392164" cy="2485160"/>
            </a:xfrm>
            <a:custGeom>
              <a:avLst/>
              <a:gdLst/>
              <a:ahLst/>
              <a:cxnLst>
                <a:cxn ang="0">
                  <a:pos x="1392164" y="0"/>
                </a:cxn>
                <a:cxn ang="0">
                  <a:pos x="1066389" y="0"/>
                </a:cxn>
                <a:cxn ang="0">
                  <a:pos x="0" y="1844423"/>
                </a:cxn>
                <a:cxn ang="0">
                  <a:pos x="370708" y="2485160"/>
                </a:cxn>
                <a:cxn ang="0">
                  <a:pos x="998185" y="2485160"/>
                </a:cxn>
                <a:cxn ang="0">
                  <a:pos x="1392164" y="1801921"/>
                </a:cxn>
                <a:cxn ang="0">
                  <a:pos x="1392164" y="0"/>
                </a:cxn>
              </a:cxnLst>
              <a:rect l="0" t="0" r="0" b="0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244368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19" name="Freeform 227"/>
            <p:cNvSpPr/>
            <p:nvPr/>
          </p:nvSpPr>
          <p:spPr>
            <a:xfrm>
              <a:off x="10799837" y="-2"/>
              <a:ext cx="1392164" cy="2485160"/>
            </a:xfrm>
            <a:custGeom>
              <a:avLst/>
              <a:gdLst/>
              <a:ahLst/>
              <a:cxnLst>
                <a:cxn ang="0">
                  <a:pos x="1392164" y="0"/>
                </a:cxn>
                <a:cxn ang="0">
                  <a:pos x="1066389" y="0"/>
                </a:cxn>
                <a:cxn ang="0">
                  <a:pos x="0" y="1844423"/>
                </a:cxn>
                <a:cxn ang="0">
                  <a:pos x="370708" y="2485160"/>
                </a:cxn>
                <a:cxn ang="0">
                  <a:pos x="998185" y="2485160"/>
                </a:cxn>
                <a:cxn ang="0">
                  <a:pos x="1392164" y="1801921"/>
                </a:cxn>
                <a:cxn ang="0">
                  <a:pos x="1392164" y="0"/>
                </a:cxn>
              </a:cxnLst>
              <a:rect l="0" t="0" r="0" b="0"/>
              <a:pathLst>
                <a:path w="1735" h="3099">
                  <a:moveTo>
                    <a:pt x="1735" y="0"/>
                  </a:moveTo>
                  <a:lnTo>
                    <a:pt x="1329" y="0"/>
                  </a:lnTo>
                  <a:lnTo>
                    <a:pt x="0" y="2300"/>
                  </a:lnTo>
                  <a:lnTo>
                    <a:pt x="462" y="3099"/>
                  </a:lnTo>
                  <a:lnTo>
                    <a:pt x="1244" y="3099"/>
                  </a:lnTo>
                  <a:lnTo>
                    <a:pt x="1735" y="2247"/>
                  </a:lnTo>
                  <a:lnTo>
                    <a:pt x="1735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0" name="Freeform 228"/>
            <p:cNvSpPr/>
            <p:nvPr/>
          </p:nvSpPr>
          <p:spPr>
            <a:xfrm>
              <a:off x="7089829" y="-1"/>
              <a:ext cx="1326564" cy="575741"/>
            </a:xfrm>
            <a:custGeom>
              <a:avLst/>
              <a:gdLst/>
              <a:ahLst/>
              <a:cxnLst>
                <a:cxn ang="0">
                  <a:pos x="1326564" y="0"/>
                </a:cxn>
                <a:cxn ang="0">
                  <a:pos x="0" y="0"/>
                </a:cxn>
                <a:cxn ang="0">
                  <a:pos x="330839" y="575741"/>
                </a:cxn>
                <a:cxn ang="0">
                  <a:pos x="995724" y="575741"/>
                </a:cxn>
                <a:cxn ang="0">
                  <a:pos x="1326564" y="0"/>
                </a:cxn>
              </a:cxnLst>
              <a:rect l="0" t="0" r="0" b="0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BFBFB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1" name="Freeform 229"/>
            <p:cNvSpPr/>
            <p:nvPr/>
          </p:nvSpPr>
          <p:spPr>
            <a:xfrm>
              <a:off x="7089829" y="-1"/>
              <a:ext cx="1326564" cy="575741"/>
            </a:xfrm>
            <a:custGeom>
              <a:avLst/>
              <a:gdLst/>
              <a:ahLst/>
              <a:cxnLst>
                <a:cxn ang="0">
                  <a:pos x="1326564" y="0"/>
                </a:cxn>
                <a:cxn ang="0">
                  <a:pos x="0" y="0"/>
                </a:cxn>
                <a:cxn ang="0">
                  <a:pos x="330839" y="575741"/>
                </a:cxn>
                <a:cxn ang="0">
                  <a:pos x="995724" y="575741"/>
                </a:cxn>
                <a:cxn ang="0">
                  <a:pos x="1326564" y="0"/>
                </a:cxn>
              </a:cxnLst>
              <a:rect l="0" t="0" r="0" b="0"/>
              <a:pathLst>
                <a:path w="1656" h="718">
                  <a:moveTo>
                    <a:pt x="1656" y="0"/>
                  </a:moveTo>
                  <a:lnTo>
                    <a:pt x="0" y="0"/>
                  </a:lnTo>
                  <a:lnTo>
                    <a:pt x="413" y="718"/>
                  </a:lnTo>
                  <a:lnTo>
                    <a:pt x="1243" y="718"/>
                  </a:lnTo>
                  <a:lnTo>
                    <a:pt x="1656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2" name="Freeform 230"/>
            <p:cNvSpPr/>
            <p:nvPr/>
          </p:nvSpPr>
          <p:spPr>
            <a:xfrm>
              <a:off x="6094907" y="2302963"/>
              <a:ext cx="1326564" cy="1147839"/>
            </a:xfrm>
            <a:custGeom>
              <a:avLst/>
              <a:gdLst/>
              <a:ahLst/>
              <a:cxnLst>
                <a:cxn ang="0">
                  <a:pos x="330640" y="1147839"/>
                </a:cxn>
                <a:cxn ang="0">
                  <a:pos x="0" y="572717"/>
                </a:cxn>
                <a:cxn ang="0">
                  <a:pos x="330640" y="0"/>
                </a:cxn>
                <a:cxn ang="0">
                  <a:pos x="995123" y="0"/>
                </a:cxn>
                <a:cxn ang="0">
                  <a:pos x="1326564" y="572717"/>
                </a:cxn>
                <a:cxn ang="0">
                  <a:pos x="995123" y="1147839"/>
                </a:cxn>
                <a:cxn ang="0">
                  <a:pos x="330640" y="1147839"/>
                </a:cxn>
              </a:cxnLst>
              <a:rect l="0" t="0" r="0" b="0"/>
              <a:pathLst>
                <a:path w="1657" h="1433">
                  <a:moveTo>
                    <a:pt x="413" y="1433"/>
                  </a:moveTo>
                  <a:lnTo>
                    <a:pt x="0" y="715"/>
                  </a:lnTo>
                  <a:lnTo>
                    <a:pt x="413" y="0"/>
                  </a:lnTo>
                  <a:lnTo>
                    <a:pt x="1243" y="0"/>
                  </a:lnTo>
                  <a:lnTo>
                    <a:pt x="1657" y="715"/>
                  </a:lnTo>
                  <a:lnTo>
                    <a:pt x="1243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F2F2F2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3" name="Freeform 231"/>
            <p:cNvSpPr/>
            <p:nvPr/>
          </p:nvSpPr>
          <p:spPr>
            <a:xfrm>
              <a:off x="9068746" y="4008319"/>
              <a:ext cx="1330208" cy="1151482"/>
            </a:xfrm>
            <a:custGeom>
              <a:avLst/>
              <a:gdLst/>
              <a:ahLst/>
              <a:cxnLst>
                <a:cxn ang="0">
                  <a:pos x="331748" y="1151482"/>
                </a:cxn>
                <a:cxn ang="0">
                  <a:pos x="0" y="575741"/>
                </a:cxn>
                <a:cxn ang="0">
                  <a:pos x="331748" y="0"/>
                </a:cxn>
                <a:cxn ang="0">
                  <a:pos x="996049" y="0"/>
                </a:cxn>
                <a:cxn ang="0">
                  <a:pos x="1330208" y="575741"/>
                </a:cxn>
                <a:cxn ang="0">
                  <a:pos x="996049" y="1151482"/>
                </a:cxn>
                <a:cxn ang="0">
                  <a:pos x="331748" y="1151482"/>
                </a:cxn>
              </a:cxnLst>
              <a:rect l="0" t="0" r="0" b="0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  <a:close/>
                </a:path>
              </a:pathLst>
            </a:custGeom>
            <a:solidFill>
              <a:srgbClr val="7F7F7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4" name="Freeform 232"/>
            <p:cNvSpPr/>
            <p:nvPr/>
          </p:nvSpPr>
          <p:spPr>
            <a:xfrm>
              <a:off x="9068746" y="4008319"/>
              <a:ext cx="1330208" cy="1151482"/>
            </a:xfrm>
            <a:custGeom>
              <a:avLst/>
              <a:gdLst/>
              <a:ahLst/>
              <a:cxnLst>
                <a:cxn ang="0">
                  <a:pos x="331748" y="1151482"/>
                </a:cxn>
                <a:cxn ang="0">
                  <a:pos x="0" y="575741"/>
                </a:cxn>
                <a:cxn ang="0">
                  <a:pos x="331748" y="0"/>
                </a:cxn>
                <a:cxn ang="0">
                  <a:pos x="996049" y="0"/>
                </a:cxn>
                <a:cxn ang="0">
                  <a:pos x="1330208" y="575741"/>
                </a:cxn>
                <a:cxn ang="0">
                  <a:pos x="996049" y="1151482"/>
                </a:cxn>
                <a:cxn ang="0">
                  <a:pos x="331748" y="1151482"/>
                </a:cxn>
              </a:cxnLst>
              <a:rect l="0" t="0" r="0" b="0"/>
              <a:pathLst>
                <a:path w="1656" h="1436">
                  <a:moveTo>
                    <a:pt x="413" y="1436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6"/>
                  </a:lnTo>
                  <a:lnTo>
                    <a:pt x="413" y="1436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5" name="Freeform 233"/>
            <p:cNvSpPr/>
            <p:nvPr/>
          </p:nvSpPr>
          <p:spPr>
            <a:xfrm>
              <a:off x="10060024" y="3428937"/>
              <a:ext cx="1326564" cy="1151482"/>
            </a:xfrm>
            <a:custGeom>
              <a:avLst/>
              <a:gdLst/>
              <a:ahLst/>
              <a:cxnLst>
                <a:cxn ang="0">
                  <a:pos x="332042" y="1151482"/>
                </a:cxn>
                <a:cxn ang="0">
                  <a:pos x="0" y="576543"/>
                </a:cxn>
                <a:cxn ang="0">
                  <a:pos x="332042" y="0"/>
                </a:cxn>
                <a:cxn ang="0">
                  <a:pos x="995324" y="0"/>
                </a:cxn>
                <a:cxn ang="0">
                  <a:pos x="1326564" y="576543"/>
                </a:cxn>
                <a:cxn ang="0">
                  <a:pos x="995324" y="1151482"/>
                </a:cxn>
                <a:cxn ang="0">
                  <a:pos x="332042" y="1151482"/>
                </a:cxn>
              </a:cxnLst>
              <a:rect l="0" t="0" r="0" b="0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  <a:close/>
                </a:path>
              </a:pathLst>
            </a:custGeom>
            <a:solidFill>
              <a:srgbClr val="127FB8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6" name="Freeform 234"/>
            <p:cNvSpPr/>
            <p:nvPr/>
          </p:nvSpPr>
          <p:spPr>
            <a:xfrm>
              <a:off x="10060024" y="3428937"/>
              <a:ext cx="1326564" cy="1151482"/>
            </a:xfrm>
            <a:custGeom>
              <a:avLst/>
              <a:gdLst/>
              <a:ahLst/>
              <a:cxnLst>
                <a:cxn ang="0">
                  <a:pos x="332042" y="1151482"/>
                </a:cxn>
                <a:cxn ang="0">
                  <a:pos x="0" y="576543"/>
                </a:cxn>
                <a:cxn ang="0">
                  <a:pos x="332042" y="0"/>
                </a:cxn>
                <a:cxn ang="0">
                  <a:pos x="995324" y="0"/>
                </a:cxn>
                <a:cxn ang="0">
                  <a:pos x="1326564" y="576543"/>
                </a:cxn>
                <a:cxn ang="0">
                  <a:pos x="995324" y="1151482"/>
                </a:cxn>
                <a:cxn ang="0">
                  <a:pos x="332042" y="1151482"/>
                </a:cxn>
              </a:cxnLst>
              <a:rect l="0" t="0" r="0" b="0"/>
              <a:pathLst>
                <a:path w="1654" h="1434">
                  <a:moveTo>
                    <a:pt x="414" y="14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1241" y="0"/>
                  </a:lnTo>
                  <a:lnTo>
                    <a:pt x="1654" y="718"/>
                  </a:lnTo>
                  <a:lnTo>
                    <a:pt x="1241" y="1434"/>
                  </a:lnTo>
                  <a:lnTo>
                    <a:pt x="414" y="1434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7" name="Freeform 235"/>
            <p:cNvSpPr>
              <a:spLocks noEditPoints="1"/>
            </p:cNvSpPr>
            <p:nvPr/>
          </p:nvSpPr>
          <p:spPr>
            <a:xfrm>
              <a:off x="10118333" y="3873497"/>
              <a:ext cx="1235453" cy="80166"/>
            </a:xfrm>
            <a:custGeom>
              <a:avLst/>
              <a:gdLst/>
              <a:ahLst/>
              <a:cxnLst>
                <a:cxn ang="0">
                  <a:pos x="1222633" y="58302"/>
                </a:cxn>
                <a:cxn ang="0">
                  <a:pos x="1222633" y="58302"/>
                </a:cxn>
                <a:cxn ang="0">
                  <a:pos x="1235453" y="80166"/>
                </a:cxn>
                <a:cxn ang="0">
                  <a:pos x="1222633" y="58302"/>
                </a:cxn>
                <a:cxn ang="0">
                  <a:pos x="15222" y="0"/>
                </a:cxn>
                <a:cxn ang="0">
                  <a:pos x="0" y="28341"/>
                </a:cxn>
                <a:cxn ang="0">
                  <a:pos x="15222" y="0"/>
                </a:cxn>
                <a:cxn ang="0">
                  <a:pos x="15222" y="0"/>
                </a:cxn>
              </a:cxnLst>
              <a:rect l="0" t="0" r="0" b="0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close/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C4B3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8" name="Freeform 236"/>
            <p:cNvSpPr>
              <a:spLocks noEditPoints="1"/>
            </p:cNvSpPr>
            <p:nvPr/>
          </p:nvSpPr>
          <p:spPr>
            <a:xfrm>
              <a:off x="10118333" y="3873497"/>
              <a:ext cx="1235453" cy="80166"/>
            </a:xfrm>
            <a:custGeom>
              <a:avLst/>
              <a:gdLst/>
              <a:ahLst/>
              <a:cxnLst>
                <a:cxn ang="0">
                  <a:pos x="1222633" y="58302"/>
                </a:cxn>
                <a:cxn ang="0">
                  <a:pos x="1222633" y="58302"/>
                </a:cxn>
                <a:cxn ang="0">
                  <a:pos x="1235453" y="80166"/>
                </a:cxn>
                <a:cxn ang="0">
                  <a:pos x="1222633" y="58302"/>
                </a:cxn>
                <a:cxn ang="0">
                  <a:pos x="15222" y="0"/>
                </a:cxn>
                <a:cxn ang="0">
                  <a:pos x="0" y="28341"/>
                </a:cxn>
                <a:cxn ang="0">
                  <a:pos x="15222" y="0"/>
                </a:cxn>
                <a:cxn ang="0">
                  <a:pos x="15222" y="0"/>
                </a:cxn>
              </a:cxnLst>
              <a:rect l="0" t="0" r="0" b="0"/>
              <a:pathLst>
                <a:path w="1542" h="99">
                  <a:moveTo>
                    <a:pt x="1526" y="72"/>
                  </a:moveTo>
                  <a:lnTo>
                    <a:pt x="1526" y="72"/>
                  </a:lnTo>
                  <a:lnTo>
                    <a:pt x="1542" y="99"/>
                  </a:lnTo>
                  <a:lnTo>
                    <a:pt x="1526" y="72"/>
                  </a:lnTo>
                  <a:moveTo>
                    <a:pt x="19" y="0"/>
                  </a:moveTo>
                  <a:lnTo>
                    <a:pt x="0" y="35"/>
                  </a:lnTo>
                  <a:lnTo>
                    <a:pt x="19" y="0"/>
                  </a:lnTo>
                  <a:lnTo>
                    <a:pt x="19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29" name="Freeform 237"/>
            <p:cNvSpPr/>
            <p:nvPr/>
          </p:nvSpPr>
          <p:spPr>
            <a:xfrm>
              <a:off x="10114689" y="3622064"/>
              <a:ext cx="1242744" cy="655907"/>
            </a:xfrm>
            <a:custGeom>
              <a:avLst/>
              <a:gdLst/>
              <a:ahLst/>
              <a:cxnLst>
                <a:cxn ang="0">
                  <a:pos x="845065" y="0"/>
                </a:cxn>
                <a:cxn ang="0">
                  <a:pos x="789743" y="380410"/>
                </a:cxn>
                <a:cxn ang="0">
                  <a:pos x="605336" y="380410"/>
                </a:cxn>
                <a:cxn ang="0">
                  <a:pos x="547609" y="194609"/>
                </a:cxn>
                <a:cxn ang="0">
                  <a:pos x="475449" y="527768"/>
                </a:cxn>
                <a:cxn ang="0">
                  <a:pos x="417722" y="0"/>
                </a:cxn>
                <a:cxn ang="0">
                  <a:pos x="361598" y="380410"/>
                </a:cxn>
                <a:cxn ang="0">
                  <a:pos x="177993" y="380410"/>
                </a:cxn>
                <a:cxn ang="0">
                  <a:pos x="121869" y="194609"/>
                </a:cxn>
                <a:cxn ang="0">
                  <a:pos x="47304" y="527768"/>
                </a:cxn>
                <a:cxn ang="0">
                  <a:pos x="17638" y="252271"/>
                </a:cxn>
                <a:cxn ang="0">
                  <a:pos x="2405" y="280302"/>
                </a:cxn>
                <a:cxn ang="0">
                  <a:pos x="0" y="281903"/>
                </a:cxn>
                <a:cxn ang="0">
                  <a:pos x="28061" y="532574"/>
                </a:cxn>
                <a:cxn ang="0">
                  <a:pos x="49709" y="568612"/>
                </a:cxn>
                <a:cxn ang="0">
                  <a:pos x="57727" y="583829"/>
                </a:cxn>
                <a:cxn ang="0">
                  <a:pos x="124274" y="277899"/>
                </a:cxn>
                <a:cxn ang="0">
                  <a:pos x="162759" y="399630"/>
                </a:cxn>
                <a:cxn ang="0">
                  <a:pos x="379237" y="399630"/>
                </a:cxn>
                <a:cxn ang="0">
                  <a:pos x="415317" y="164176"/>
                </a:cxn>
                <a:cxn ang="0">
                  <a:pos x="469035" y="655907"/>
                </a:cxn>
                <a:cxn ang="0">
                  <a:pos x="552419" y="277899"/>
                </a:cxn>
                <a:cxn ang="0">
                  <a:pos x="590904" y="399630"/>
                </a:cxn>
                <a:cxn ang="0">
                  <a:pos x="806580" y="399630"/>
                </a:cxn>
                <a:cxn ang="0">
                  <a:pos x="842660" y="164176"/>
                </a:cxn>
                <a:cxn ang="0">
                  <a:pos x="896379" y="655907"/>
                </a:cxn>
                <a:cxn ang="0">
                  <a:pos x="979763" y="277899"/>
                </a:cxn>
                <a:cxn ang="0">
                  <a:pos x="1018248" y="399630"/>
                </a:cxn>
                <a:cxn ang="0">
                  <a:pos x="1234726" y="399630"/>
                </a:cxn>
                <a:cxn ang="0">
                  <a:pos x="1242744" y="339566"/>
                </a:cxn>
                <a:cxn ang="0">
                  <a:pos x="1238735" y="331557"/>
                </a:cxn>
                <a:cxn ang="0">
                  <a:pos x="1225906" y="309934"/>
                </a:cxn>
                <a:cxn ang="0">
                  <a:pos x="1217087" y="380410"/>
                </a:cxn>
                <a:cxn ang="0">
                  <a:pos x="1033481" y="380410"/>
                </a:cxn>
                <a:cxn ang="0">
                  <a:pos x="975754" y="194609"/>
                </a:cxn>
                <a:cxn ang="0">
                  <a:pos x="902793" y="527768"/>
                </a:cxn>
                <a:cxn ang="0">
                  <a:pos x="845065" y="0"/>
                </a:cxn>
              </a:cxnLst>
              <a:rect l="0" t="0" r="0" b="0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0" name="Freeform 238"/>
            <p:cNvSpPr/>
            <p:nvPr/>
          </p:nvSpPr>
          <p:spPr>
            <a:xfrm>
              <a:off x="10114689" y="3622064"/>
              <a:ext cx="1242744" cy="655907"/>
            </a:xfrm>
            <a:custGeom>
              <a:avLst/>
              <a:gdLst/>
              <a:ahLst/>
              <a:cxnLst>
                <a:cxn ang="0">
                  <a:pos x="845065" y="0"/>
                </a:cxn>
                <a:cxn ang="0">
                  <a:pos x="789743" y="380410"/>
                </a:cxn>
                <a:cxn ang="0">
                  <a:pos x="605336" y="380410"/>
                </a:cxn>
                <a:cxn ang="0">
                  <a:pos x="547609" y="194609"/>
                </a:cxn>
                <a:cxn ang="0">
                  <a:pos x="475449" y="527768"/>
                </a:cxn>
                <a:cxn ang="0">
                  <a:pos x="417722" y="0"/>
                </a:cxn>
                <a:cxn ang="0">
                  <a:pos x="361598" y="380410"/>
                </a:cxn>
                <a:cxn ang="0">
                  <a:pos x="177993" y="380410"/>
                </a:cxn>
                <a:cxn ang="0">
                  <a:pos x="121869" y="194609"/>
                </a:cxn>
                <a:cxn ang="0">
                  <a:pos x="47304" y="527768"/>
                </a:cxn>
                <a:cxn ang="0">
                  <a:pos x="17638" y="252271"/>
                </a:cxn>
                <a:cxn ang="0">
                  <a:pos x="2405" y="280302"/>
                </a:cxn>
                <a:cxn ang="0">
                  <a:pos x="0" y="281903"/>
                </a:cxn>
                <a:cxn ang="0">
                  <a:pos x="28061" y="532574"/>
                </a:cxn>
                <a:cxn ang="0">
                  <a:pos x="49709" y="568612"/>
                </a:cxn>
                <a:cxn ang="0">
                  <a:pos x="57727" y="583829"/>
                </a:cxn>
                <a:cxn ang="0">
                  <a:pos x="124274" y="277899"/>
                </a:cxn>
                <a:cxn ang="0">
                  <a:pos x="162759" y="399630"/>
                </a:cxn>
                <a:cxn ang="0">
                  <a:pos x="379237" y="399630"/>
                </a:cxn>
                <a:cxn ang="0">
                  <a:pos x="415317" y="164176"/>
                </a:cxn>
                <a:cxn ang="0">
                  <a:pos x="469035" y="655907"/>
                </a:cxn>
                <a:cxn ang="0">
                  <a:pos x="552419" y="277899"/>
                </a:cxn>
                <a:cxn ang="0">
                  <a:pos x="590904" y="399630"/>
                </a:cxn>
                <a:cxn ang="0">
                  <a:pos x="806580" y="399630"/>
                </a:cxn>
                <a:cxn ang="0">
                  <a:pos x="842660" y="164176"/>
                </a:cxn>
                <a:cxn ang="0">
                  <a:pos x="896379" y="655907"/>
                </a:cxn>
                <a:cxn ang="0">
                  <a:pos x="979763" y="277899"/>
                </a:cxn>
                <a:cxn ang="0">
                  <a:pos x="1018248" y="399630"/>
                </a:cxn>
                <a:cxn ang="0">
                  <a:pos x="1234726" y="399630"/>
                </a:cxn>
                <a:cxn ang="0">
                  <a:pos x="1242744" y="339566"/>
                </a:cxn>
                <a:cxn ang="0">
                  <a:pos x="1238735" y="331557"/>
                </a:cxn>
                <a:cxn ang="0">
                  <a:pos x="1225906" y="309934"/>
                </a:cxn>
                <a:cxn ang="0">
                  <a:pos x="1217087" y="380410"/>
                </a:cxn>
                <a:cxn ang="0">
                  <a:pos x="1033481" y="380410"/>
                </a:cxn>
                <a:cxn ang="0">
                  <a:pos x="975754" y="194609"/>
                </a:cxn>
                <a:cxn ang="0">
                  <a:pos x="902793" y="527768"/>
                </a:cxn>
                <a:cxn ang="0">
                  <a:pos x="845065" y="0"/>
                </a:cxn>
              </a:cxnLst>
              <a:rect l="0" t="0" r="0" b="0"/>
              <a:pathLst>
                <a:path w="1550" h="819">
                  <a:moveTo>
                    <a:pt x="1054" y="0"/>
                  </a:moveTo>
                  <a:lnTo>
                    <a:pt x="985" y="475"/>
                  </a:lnTo>
                  <a:lnTo>
                    <a:pt x="755" y="475"/>
                  </a:lnTo>
                  <a:lnTo>
                    <a:pt x="683" y="243"/>
                  </a:lnTo>
                  <a:lnTo>
                    <a:pt x="593" y="659"/>
                  </a:lnTo>
                  <a:lnTo>
                    <a:pt x="521" y="0"/>
                  </a:lnTo>
                  <a:lnTo>
                    <a:pt x="451" y="475"/>
                  </a:lnTo>
                  <a:lnTo>
                    <a:pt x="222" y="475"/>
                  </a:lnTo>
                  <a:lnTo>
                    <a:pt x="152" y="243"/>
                  </a:lnTo>
                  <a:lnTo>
                    <a:pt x="59" y="659"/>
                  </a:lnTo>
                  <a:lnTo>
                    <a:pt x="22" y="315"/>
                  </a:lnTo>
                  <a:lnTo>
                    <a:pt x="3" y="350"/>
                  </a:lnTo>
                  <a:lnTo>
                    <a:pt x="0" y="352"/>
                  </a:lnTo>
                  <a:lnTo>
                    <a:pt x="35" y="665"/>
                  </a:lnTo>
                  <a:lnTo>
                    <a:pt x="62" y="710"/>
                  </a:lnTo>
                  <a:lnTo>
                    <a:pt x="72" y="729"/>
                  </a:lnTo>
                  <a:lnTo>
                    <a:pt x="155" y="347"/>
                  </a:lnTo>
                  <a:lnTo>
                    <a:pt x="203" y="499"/>
                  </a:lnTo>
                  <a:lnTo>
                    <a:pt x="473" y="499"/>
                  </a:lnTo>
                  <a:lnTo>
                    <a:pt x="518" y="205"/>
                  </a:lnTo>
                  <a:lnTo>
                    <a:pt x="585" y="819"/>
                  </a:lnTo>
                  <a:lnTo>
                    <a:pt x="689" y="347"/>
                  </a:lnTo>
                  <a:lnTo>
                    <a:pt x="737" y="499"/>
                  </a:lnTo>
                  <a:lnTo>
                    <a:pt x="1006" y="499"/>
                  </a:lnTo>
                  <a:lnTo>
                    <a:pt x="1051" y="205"/>
                  </a:lnTo>
                  <a:lnTo>
                    <a:pt x="1118" y="819"/>
                  </a:lnTo>
                  <a:lnTo>
                    <a:pt x="1222" y="347"/>
                  </a:lnTo>
                  <a:lnTo>
                    <a:pt x="1270" y="499"/>
                  </a:lnTo>
                  <a:lnTo>
                    <a:pt x="1540" y="499"/>
                  </a:lnTo>
                  <a:lnTo>
                    <a:pt x="1550" y="424"/>
                  </a:lnTo>
                  <a:lnTo>
                    <a:pt x="1545" y="414"/>
                  </a:lnTo>
                  <a:lnTo>
                    <a:pt x="1529" y="387"/>
                  </a:lnTo>
                  <a:lnTo>
                    <a:pt x="1518" y="475"/>
                  </a:lnTo>
                  <a:lnTo>
                    <a:pt x="1289" y="475"/>
                  </a:lnTo>
                  <a:lnTo>
                    <a:pt x="1217" y="243"/>
                  </a:lnTo>
                  <a:lnTo>
                    <a:pt x="1126" y="659"/>
                  </a:lnTo>
                  <a:lnTo>
                    <a:pt x="1054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1" name="Freeform 239"/>
            <p:cNvSpPr>
              <a:spLocks noEditPoints="1"/>
            </p:cNvSpPr>
            <p:nvPr/>
          </p:nvSpPr>
          <p:spPr>
            <a:xfrm>
              <a:off x="9236386" y="3716807"/>
              <a:ext cx="127553" cy="477356"/>
            </a:xfrm>
            <a:custGeom>
              <a:avLst/>
              <a:gdLst/>
              <a:ahLst/>
              <a:cxnLst>
                <a:cxn ang="0">
                  <a:pos x="101554" y="400337"/>
                </a:cxn>
                <a:cxn ang="0">
                  <a:pos x="56058" y="477356"/>
                </a:cxn>
                <a:cxn ang="0">
                  <a:pos x="56058" y="477356"/>
                </a:cxn>
                <a:cxn ang="0">
                  <a:pos x="101554" y="400337"/>
                </a:cxn>
                <a:cxn ang="0">
                  <a:pos x="121053" y="210197"/>
                </a:cxn>
                <a:cxn ang="0">
                  <a:pos x="121053" y="210197"/>
                </a:cxn>
                <a:cxn ang="0">
                  <a:pos x="127553" y="220626"/>
                </a:cxn>
                <a:cxn ang="0">
                  <a:pos x="121053" y="21019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623" y="28079"/>
                </a:cxn>
                <a:cxn ang="0">
                  <a:pos x="0" y="0"/>
                </a:cxn>
              </a:cxnLst>
              <a:rect l="0" t="0" r="0" b="0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close/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4B3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2" name="Freeform 240"/>
            <p:cNvSpPr>
              <a:spLocks noEditPoints="1"/>
            </p:cNvSpPr>
            <p:nvPr/>
          </p:nvSpPr>
          <p:spPr>
            <a:xfrm>
              <a:off x="9236386" y="3716807"/>
              <a:ext cx="127553" cy="477356"/>
            </a:xfrm>
            <a:custGeom>
              <a:avLst/>
              <a:gdLst/>
              <a:ahLst/>
              <a:cxnLst>
                <a:cxn ang="0">
                  <a:pos x="101554" y="400337"/>
                </a:cxn>
                <a:cxn ang="0">
                  <a:pos x="56058" y="477356"/>
                </a:cxn>
                <a:cxn ang="0">
                  <a:pos x="56058" y="477356"/>
                </a:cxn>
                <a:cxn ang="0">
                  <a:pos x="101554" y="400337"/>
                </a:cxn>
                <a:cxn ang="0">
                  <a:pos x="121053" y="210197"/>
                </a:cxn>
                <a:cxn ang="0">
                  <a:pos x="121053" y="210197"/>
                </a:cxn>
                <a:cxn ang="0">
                  <a:pos x="127553" y="220626"/>
                </a:cxn>
                <a:cxn ang="0">
                  <a:pos x="121053" y="21019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623" y="28079"/>
                </a:cxn>
                <a:cxn ang="0">
                  <a:pos x="0" y="0"/>
                </a:cxn>
              </a:cxnLst>
              <a:rect l="0" t="0" r="0" b="0"/>
              <a:pathLst>
                <a:path w="157" h="595">
                  <a:moveTo>
                    <a:pt x="125" y="499"/>
                  </a:moveTo>
                  <a:lnTo>
                    <a:pt x="69" y="595"/>
                  </a:lnTo>
                  <a:lnTo>
                    <a:pt x="69" y="595"/>
                  </a:lnTo>
                  <a:lnTo>
                    <a:pt x="125" y="499"/>
                  </a:lnTo>
                  <a:moveTo>
                    <a:pt x="149" y="262"/>
                  </a:moveTo>
                  <a:lnTo>
                    <a:pt x="149" y="262"/>
                  </a:lnTo>
                  <a:lnTo>
                    <a:pt x="157" y="275"/>
                  </a:lnTo>
                  <a:lnTo>
                    <a:pt x="149" y="262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8" y="35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3" name="Freeform 241"/>
            <p:cNvSpPr/>
            <p:nvPr/>
          </p:nvSpPr>
          <p:spPr>
            <a:xfrm>
              <a:off x="8077466" y="3622064"/>
              <a:ext cx="1293764" cy="655907"/>
            </a:xfrm>
            <a:custGeom>
              <a:avLst/>
              <a:gdLst/>
              <a:ahLst/>
              <a:cxnLst>
                <a:cxn ang="0">
                  <a:pos x="743874" y="0"/>
                </a:cxn>
                <a:cxn ang="0">
                  <a:pos x="688564" y="380410"/>
                </a:cxn>
                <a:cxn ang="0">
                  <a:pos x="504199" y="380410"/>
                </a:cxn>
                <a:cxn ang="0">
                  <a:pos x="448889" y="194609"/>
                </a:cxn>
                <a:cxn ang="0">
                  <a:pos x="375945" y="527768"/>
                </a:cxn>
                <a:cxn ang="0">
                  <a:pos x="315825" y="0"/>
                </a:cxn>
                <a:cxn ang="0">
                  <a:pos x="260516" y="380410"/>
                </a:cxn>
                <a:cxn ang="0">
                  <a:pos x="0" y="380410"/>
                </a:cxn>
                <a:cxn ang="0">
                  <a:pos x="0" y="390821"/>
                </a:cxn>
                <a:cxn ang="0">
                  <a:pos x="6412" y="399630"/>
                </a:cxn>
                <a:cxn ang="0">
                  <a:pos x="279754" y="399630"/>
                </a:cxn>
                <a:cxn ang="0">
                  <a:pos x="314222" y="164176"/>
                </a:cxn>
                <a:cxn ang="0">
                  <a:pos x="367127" y="655907"/>
                </a:cxn>
                <a:cxn ang="0">
                  <a:pos x="451294" y="277899"/>
                </a:cxn>
                <a:cxn ang="0">
                  <a:pos x="489770" y="399630"/>
                </a:cxn>
                <a:cxn ang="0">
                  <a:pos x="707802" y="399630"/>
                </a:cxn>
                <a:cxn ang="0">
                  <a:pos x="741469" y="164176"/>
                </a:cxn>
                <a:cxn ang="0">
                  <a:pos x="795175" y="655907"/>
                </a:cxn>
                <a:cxn ang="0">
                  <a:pos x="878541" y="277899"/>
                </a:cxn>
                <a:cxn ang="0">
                  <a:pos x="917017" y="399630"/>
                </a:cxn>
                <a:cxn ang="0">
                  <a:pos x="1135049" y="399630"/>
                </a:cxn>
                <a:cxn ang="0">
                  <a:pos x="1169517" y="164176"/>
                </a:cxn>
                <a:cxn ang="0">
                  <a:pos x="1214406" y="572617"/>
                </a:cxn>
                <a:cxn ang="0">
                  <a:pos x="1259295" y="495734"/>
                </a:cxn>
                <a:cxn ang="0">
                  <a:pos x="1293764" y="333159"/>
                </a:cxn>
                <a:cxn ang="0">
                  <a:pos x="1284946" y="316340"/>
                </a:cxn>
                <a:cxn ang="0">
                  <a:pos x="1278533" y="305929"/>
                </a:cxn>
                <a:cxn ang="0">
                  <a:pos x="1231240" y="527768"/>
                </a:cxn>
                <a:cxn ang="0">
                  <a:pos x="1188755" y="149761"/>
                </a:cxn>
                <a:cxn ang="0">
                  <a:pos x="1173525" y="124133"/>
                </a:cxn>
                <a:cxn ang="0">
                  <a:pos x="1159097" y="96103"/>
                </a:cxn>
                <a:cxn ang="0">
                  <a:pos x="1115811" y="380410"/>
                </a:cxn>
                <a:cxn ang="0">
                  <a:pos x="932247" y="380410"/>
                </a:cxn>
                <a:cxn ang="0">
                  <a:pos x="876937" y="194609"/>
                </a:cxn>
                <a:cxn ang="0">
                  <a:pos x="803993" y="527768"/>
                </a:cxn>
                <a:cxn ang="0">
                  <a:pos x="743874" y="0"/>
                </a:cxn>
              </a:cxnLst>
              <a:rect l="0" t="0" r="0" b="0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4" name="Freeform 242"/>
            <p:cNvSpPr/>
            <p:nvPr/>
          </p:nvSpPr>
          <p:spPr>
            <a:xfrm>
              <a:off x="8077466" y="3622064"/>
              <a:ext cx="1293764" cy="655907"/>
            </a:xfrm>
            <a:custGeom>
              <a:avLst/>
              <a:gdLst/>
              <a:ahLst/>
              <a:cxnLst>
                <a:cxn ang="0">
                  <a:pos x="743874" y="0"/>
                </a:cxn>
                <a:cxn ang="0">
                  <a:pos x="688564" y="380410"/>
                </a:cxn>
                <a:cxn ang="0">
                  <a:pos x="504199" y="380410"/>
                </a:cxn>
                <a:cxn ang="0">
                  <a:pos x="448889" y="194609"/>
                </a:cxn>
                <a:cxn ang="0">
                  <a:pos x="375945" y="527768"/>
                </a:cxn>
                <a:cxn ang="0">
                  <a:pos x="315825" y="0"/>
                </a:cxn>
                <a:cxn ang="0">
                  <a:pos x="260516" y="380410"/>
                </a:cxn>
                <a:cxn ang="0">
                  <a:pos x="0" y="380410"/>
                </a:cxn>
                <a:cxn ang="0">
                  <a:pos x="0" y="390821"/>
                </a:cxn>
                <a:cxn ang="0">
                  <a:pos x="6412" y="399630"/>
                </a:cxn>
                <a:cxn ang="0">
                  <a:pos x="279754" y="399630"/>
                </a:cxn>
                <a:cxn ang="0">
                  <a:pos x="314222" y="164176"/>
                </a:cxn>
                <a:cxn ang="0">
                  <a:pos x="367127" y="655907"/>
                </a:cxn>
                <a:cxn ang="0">
                  <a:pos x="451294" y="277899"/>
                </a:cxn>
                <a:cxn ang="0">
                  <a:pos x="489770" y="399630"/>
                </a:cxn>
                <a:cxn ang="0">
                  <a:pos x="707802" y="399630"/>
                </a:cxn>
                <a:cxn ang="0">
                  <a:pos x="741469" y="164176"/>
                </a:cxn>
                <a:cxn ang="0">
                  <a:pos x="795175" y="655907"/>
                </a:cxn>
                <a:cxn ang="0">
                  <a:pos x="878541" y="277899"/>
                </a:cxn>
                <a:cxn ang="0">
                  <a:pos x="917017" y="399630"/>
                </a:cxn>
                <a:cxn ang="0">
                  <a:pos x="1135049" y="399630"/>
                </a:cxn>
                <a:cxn ang="0">
                  <a:pos x="1169517" y="164176"/>
                </a:cxn>
                <a:cxn ang="0">
                  <a:pos x="1214406" y="572617"/>
                </a:cxn>
                <a:cxn ang="0">
                  <a:pos x="1259295" y="495734"/>
                </a:cxn>
                <a:cxn ang="0">
                  <a:pos x="1293764" y="333159"/>
                </a:cxn>
                <a:cxn ang="0">
                  <a:pos x="1284946" y="316340"/>
                </a:cxn>
                <a:cxn ang="0">
                  <a:pos x="1278533" y="305929"/>
                </a:cxn>
                <a:cxn ang="0">
                  <a:pos x="1231240" y="527768"/>
                </a:cxn>
                <a:cxn ang="0">
                  <a:pos x="1188755" y="149761"/>
                </a:cxn>
                <a:cxn ang="0">
                  <a:pos x="1173525" y="124133"/>
                </a:cxn>
                <a:cxn ang="0">
                  <a:pos x="1159097" y="96103"/>
                </a:cxn>
                <a:cxn ang="0">
                  <a:pos x="1115811" y="380410"/>
                </a:cxn>
                <a:cxn ang="0">
                  <a:pos x="932247" y="380410"/>
                </a:cxn>
                <a:cxn ang="0">
                  <a:pos x="876937" y="194609"/>
                </a:cxn>
                <a:cxn ang="0">
                  <a:pos x="803993" y="527768"/>
                </a:cxn>
                <a:cxn ang="0">
                  <a:pos x="743874" y="0"/>
                </a:cxn>
              </a:cxnLst>
              <a:rect l="0" t="0" r="0" b="0"/>
              <a:pathLst>
                <a:path w="1614" h="819">
                  <a:moveTo>
                    <a:pt x="928" y="0"/>
                  </a:moveTo>
                  <a:lnTo>
                    <a:pt x="859" y="475"/>
                  </a:lnTo>
                  <a:lnTo>
                    <a:pt x="629" y="475"/>
                  </a:lnTo>
                  <a:lnTo>
                    <a:pt x="560" y="243"/>
                  </a:lnTo>
                  <a:lnTo>
                    <a:pt x="469" y="659"/>
                  </a:lnTo>
                  <a:lnTo>
                    <a:pt x="394" y="0"/>
                  </a:lnTo>
                  <a:lnTo>
                    <a:pt x="325" y="475"/>
                  </a:lnTo>
                  <a:lnTo>
                    <a:pt x="0" y="475"/>
                  </a:lnTo>
                  <a:lnTo>
                    <a:pt x="0" y="488"/>
                  </a:lnTo>
                  <a:lnTo>
                    <a:pt x="8" y="499"/>
                  </a:lnTo>
                  <a:lnTo>
                    <a:pt x="349" y="499"/>
                  </a:lnTo>
                  <a:lnTo>
                    <a:pt x="392" y="205"/>
                  </a:lnTo>
                  <a:lnTo>
                    <a:pt x="458" y="819"/>
                  </a:lnTo>
                  <a:lnTo>
                    <a:pt x="563" y="347"/>
                  </a:lnTo>
                  <a:lnTo>
                    <a:pt x="611" y="499"/>
                  </a:lnTo>
                  <a:lnTo>
                    <a:pt x="883" y="499"/>
                  </a:lnTo>
                  <a:lnTo>
                    <a:pt x="925" y="205"/>
                  </a:lnTo>
                  <a:lnTo>
                    <a:pt x="992" y="819"/>
                  </a:lnTo>
                  <a:lnTo>
                    <a:pt x="1096" y="347"/>
                  </a:lnTo>
                  <a:lnTo>
                    <a:pt x="1144" y="499"/>
                  </a:lnTo>
                  <a:lnTo>
                    <a:pt x="1416" y="499"/>
                  </a:lnTo>
                  <a:lnTo>
                    <a:pt x="1459" y="205"/>
                  </a:lnTo>
                  <a:lnTo>
                    <a:pt x="1515" y="715"/>
                  </a:lnTo>
                  <a:lnTo>
                    <a:pt x="1571" y="619"/>
                  </a:lnTo>
                  <a:lnTo>
                    <a:pt x="1614" y="416"/>
                  </a:lnTo>
                  <a:lnTo>
                    <a:pt x="1603" y="395"/>
                  </a:lnTo>
                  <a:lnTo>
                    <a:pt x="1595" y="382"/>
                  </a:lnTo>
                  <a:lnTo>
                    <a:pt x="1536" y="659"/>
                  </a:lnTo>
                  <a:lnTo>
                    <a:pt x="1483" y="187"/>
                  </a:lnTo>
                  <a:lnTo>
                    <a:pt x="1464" y="155"/>
                  </a:lnTo>
                  <a:lnTo>
                    <a:pt x="1446" y="120"/>
                  </a:lnTo>
                  <a:lnTo>
                    <a:pt x="1392" y="475"/>
                  </a:lnTo>
                  <a:lnTo>
                    <a:pt x="1163" y="475"/>
                  </a:lnTo>
                  <a:lnTo>
                    <a:pt x="1094" y="243"/>
                  </a:lnTo>
                  <a:lnTo>
                    <a:pt x="1003" y="659"/>
                  </a:lnTo>
                  <a:lnTo>
                    <a:pt x="928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5" name="Freeform 243"/>
            <p:cNvSpPr/>
            <p:nvPr/>
          </p:nvSpPr>
          <p:spPr>
            <a:xfrm>
              <a:off x="7089830" y="2864127"/>
              <a:ext cx="1326564" cy="1151482"/>
            </a:xfrm>
            <a:custGeom>
              <a:avLst/>
              <a:gdLst/>
              <a:ahLst/>
              <a:cxnLst>
                <a:cxn ang="0">
                  <a:pos x="330839" y="1151482"/>
                </a:cxn>
                <a:cxn ang="0">
                  <a:pos x="0" y="576946"/>
                </a:cxn>
                <a:cxn ang="0">
                  <a:pos x="330839" y="0"/>
                </a:cxn>
                <a:cxn ang="0">
                  <a:pos x="993320" y="0"/>
                </a:cxn>
                <a:cxn ang="0">
                  <a:pos x="1326564" y="576946"/>
                </a:cxn>
                <a:cxn ang="0">
                  <a:pos x="993320" y="1151482"/>
                </a:cxn>
                <a:cxn ang="0">
                  <a:pos x="330839" y="1151482"/>
                </a:cxn>
              </a:cxnLst>
              <a:rect l="0" t="0" r="0" b="0"/>
              <a:pathLst>
                <a:path w="1656" h="1433">
                  <a:moveTo>
                    <a:pt x="413" y="1433"/>
                  </a:moveTo>
                  <a:lnTo>
                    <a:pt x="0" y="718"/>
                  </a:lnTo>
                  <a:lnTo>
                    <a:pt x="413" y="0"/>
                  </a:lnTo>
                  <a:lnTo>
                    <a:pt x="1240" y="0"/>
                  </a:lnTo>
                  <a:lnTo>
                    <a:pt x="1656" y="718"/>
                  </a:lnTo>
                  <a:lnTo>
                    <a:pt x="1240" y="1433"/>
                  </a:lnTo>
                  <a:lnTo>
                    <a:pt x="413" y="1433"/>
                  </a:lnTo>
                  <a:close/>
                </a:path>
              </a:pathLst>
            </a:custGeom>
            <a:solidFill>
              <a:srgbClr val="244368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6" name="Freeform 244"/>
            <p:cNvSpPr/>
            <p:nvPr/>
          </p:nvSpPr>
          <p:spPr>
            <a:xfrm>
              <a:off x="7425115" y="3115560"/>
              <a:ext cx="645061" cy="648619"/>
            </a:xfrm>
            <a:custGeom>
              <a:avLst/>
              <a:gdLst/>
              <a:ahLst/>
              <a:cxnLst>
                <a:cxn ang="0">
                  <a:pos x="645061" y="444973"/>
                </a:cxn>
                <a:cxn ang="0">
                  <a:pos x="444179" y="444973"/>
                </a:cxn>
                <a:cxn ang="0">
                  <a:pos x="444179" y="648619"/>
                </a:cxn>
                <a:cxn ang="0">
                  <a:pos x="200881" y="648619"/>
                </a:cxn>
                <a:cxn ang="0">
                  <a:pos x="200881" y="444973"/>
                </a:cxn>
                <a:cxn ang="0">
                  <a:pos x="0" y="444973"/>
                </a:cxn>
                <a:cxn ang="0">
                  <a:pos x="0" y="203645"/>
                </a:cxn>
                <a:cxn ang="0">
                  <a:pos x="200881" y="203645"/>
                </a:cxn>
                <a:cxn ang="0">
                  <a:pos x="200881" y="0"/>
                </a:cxn>
                <a:cxn ang="0">
                  <a:pos x="444179" y="0"/>
                </a:cxn>
                <a:cxn ang="0">
                  <a:pos x="444179" y="203645"/>
                </a:cxn>
                <a:cxn ang="0">
                  <a:pos x="645061" y="203645"/>
                </a:cxn>
                <a:cxn ang="0">
                  <a:pos x="645061" y="444973"/>
                </a:cxn>
              </a:cxnLst>
              <a:rect l="0" t="0" r="0" b="0"/>
              <a:pathLst>
                <a:path w="806" h="809">
                  <a:moveTo>
                    <a:pt x="806" y="555"/>
                  </a:moveTo>
                  <a:lnTo>
                    <a:pt x="555" y="555"/>
                  </a:lnTo>
                  <a:lnTo>
                    <a:pt x="555" y="809"/>
                  </a:lnTo>
                  <a:lnTo>
                    <a:pt x="251" y="809"/>
                  </a:lnTo>
                  <a:lnTo>
                    <a:pt x="251" y="555"/>
                  </a:lnTo>
                  <a:lnTo>
                    <a:pt x="0" y="555"/>
                  </a:lnTo>
                  <a:lnTo>
                    <a:pt x="0" y="254"/>
                  </a:lnTo>
                  <a:lnTo>
                    <a:pt x="251" y="254"/>
                  </a:lnTo>
                  <a:lnTo>
                    <a:pt x="251" y="0"/>
                  </a:lnTo>
                  <a:lnTo>
                    <a:pt x="555" y="0"/>
                  </a:lnTo>
                  <a:lnTo>
                    <a:pt x="555" y="254"/>
                  </a:lnTo>
                  <a:lnTo>
                    <a:pt x="806" y="254"/>
                  </a:lnTo>
                  <a:lnTo>
                    <a:pt x="806" y="555"/>
                  </a:lnTo>
                  <a:close/>
                </a:path>
              </a:pathLst>
            </a:custGeom>
            <a:solidFill>
              <a:srgbClr val="FFFBEF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7" name="Freeform 245"/>
            <p:cNvSpPr/>
            <p:nvPr/>
          </p:nvSpPr>
          <p:spPr>
            <a:xfrm>
              <a:off x="8062887" y="3425293"/>
              <a:ext cx="1352074" cy="1173345"/>
            </a:xfrm>
            <a:custGeom>
              <a:avLst/>
              <a:gdLst/>
              <a:ahLst/>
              <a:cxnLst>
                <a:cxn ang="0">
                  <a:pos x="1009644" y="1173345"/>
                </a:cxn>
                <a:cxn ang="0">
                  <a:pos x="340023" y="1173345"/>
                </a:cxn>
                <a:cxn ang="0">
                  <a:pos x="0" y="586271"/>
                </a:cxn>
                <a:cxn ang="0">
                  <a:pos x="340023" y="0"/>
                </a:cxn>
                <a:cxn ang="0">
                  <a:pos x="1016060" y="0"/>
                </a:cxn>
                <a:cxn ang="0">
                  <a:pos x="1352074" y="579855"/>
                </a:cxn>
                <a:cxn ang="0">
                  <a:pos x="1328817" y="592687"/>
                </a:cxn>
                <a:cxn ang="0">
                  <a:pos x="1001625" y="25664"/>
                </a:cxn>
                <a:cxn ang="0">
                  <a:pos x="355260" y="25664"/>
                </a:cxn>
                <a:cxn ang="0">
                  <a:pos x="29671" y="586271"/>
                </a:cxn>
                <a:cxn ang="0">
                  <a:pos x="355260" y="1147680"/>
                </a:cxn>
                <a:cxn ang="0">
                  <a:pos x="1009644" y="1147680"/>
                </a:cxn>
                <a:cxn ang="0">
                  <a:pos x="1009644" y="1173345"/>
                </a:cxn>
              </a:cxnLst>
              <a:rect l="0" t="0" r="0" b="0"/>
              <a:pathLst>
                <a:path w="1686" h="1463">
                  <a:moveTo>
                    <a:pt x="1259" y="1463"/>
                  </a:moveTo>
                  <a:lnTo>
                    <a:pt x="424" y="1463"/>
                  </a:lnTo>
                  <a:lnTo>
                    <a:pt x="0" y="731"/>
                  </a:lnTo>
                  <a:lnTo>
                    <a:pt x="424" y="0"/>
                  </a:lnTo>
                  <a:lnTo>
                    <a:pt x="1267" y="0"/>
                  </a:lnTo>
                  <a:lnTo>
                    <a:pt x="1686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3" y="32"/>
                  </a:lnTo>
                  <a:lnTo>
                    <a:pt x="37" y="731"/>
                  </a:lnTo>
                  <a:lnTo>
                    <a:pt x="443" y="1431"/>
                  </a:lnTo>
                  <a:lnTo>
                    <a:pt x="1259" y="1431"/>
                  </a:lnTo>
                  <a:lnTo>
                    <a:pt x="1259" y="1463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38" name="Oval 246"/>
            <p:cNvSpPr/>
            <p:nvPr/>
          </p:nvSpPr>
          <p:spPr>
            <a:xfrm>
              <a:off x="8008221" y="3942730"/>
              <a:ext cx="142133" cy="142114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39" name="Oval 247"/>
            <p:cNvSpPr/>
            <p:nvPr/>
          </p:nvSpPr>
          <p:spPr>
            <a:xfrm>
              <a:off x="9331141" y="3942731"/>
              <a:ext cx="142131" cy="142114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40" name="Oval 248"/>
            <p:cNvSpPr/>
            <p:nvPr/>
          </p:nvSpPr>
          <p:spPr>
            <a:xfrm>
              <a:off x="8339863" y="3366989"/>
              <a:ext cx="145776" cy="14575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41" name="Oval 249"/>
            <p:cNvSpPr/>
            <p:nvPr/>
          </p:nvSpPr>
          <p:spPr>
            <a:xfrm>
              <a:off x="8339863" y="4511183"/>
              <a:ext cx="145776" cy="14575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42" name="Oval 250"/>
            <p:cNvSpPr/>
            <p:nvPr/>
          </p:nvSpPr>
          <p:spPr>
            <a:xfrm>
              <a:off x="8999501" y="3366988"/>
              <a:ext cx="142133" cy="14575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43" name="Oval 251"/>
            <p:cNvSpPr/>
            <p:nvPr/>
          </p:nvSpPr>
          <p:spPr>
            <a:xfrm>
              <a:off x="8999501" y="4511182"/>
              <a:ext cx="142133" cy="14575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44" name="Freeform 252"/>
            <p:cNvSpPr/>
            <p:nvPr/>
          </p:nvSpPr>
          <p:spPr>
            <a:xfrm>
              <a:off x="9061456" y="1709002"/>
              <a:ext cx="1348431" cy="590317"/>
            </a:xfrm>
            <a:custGeom>
              <a:avLst/>
              <a:gdLst/>
              <a:ahLst/>
              <a:cxnLst>
                <a:cxn ang="0">
                  <a:pos x="1325168" y="590317"/>
                </a:cxn>
                <a:cxn ang="0">
                  <a:pos x="997887" y="23165"/>
                </a:cxn>
                <a:cxn ang="0">
                  <a:pos x="351346" y="23165"/>
                </a:cxn>
                <a:cxn ang="0">
                  <a:pos x="21658" y="590317"/>
                </a:cxn>
                <a:cxn ang="0">
                  <a:pos x="0" y="577536"/>
                </a:cxn>
                <a:cxn ang="0">
                  <a:pos x="336105" y="0"/>
                </a:cxn>
                <a:cxn ang="0">
                  <a:pos x="1012325" y="0"/>
                </a:cxn>
                <a:cxn ang="0">
                  <a:pos x="1348431" y="577536"/>
                </a:cxn>
                <a:cxn ang="0">
                  <a:pos x="1325168" y="590317"/>
                </a:cxn>
              </a:cxnLst>
              <a:rect l="0" t="0" r="0" b="0"/>
              <a:pathLst>
                <a:path w="1681" h="739">
                  <a:moveTo>
                    <a:pt x="1652" y="739"/>
                  </a:moveTo>
                  <a:lnTo>
                    <a:pt x="1244" y="29"/>
                  </a:lnTo>
                  <a:lnTo>
                    <a:pt x="438" y="29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9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45" name="Oval 253"/>
            <p:cNvSpPr/>
            <p:nvPr/>
          </p:nvSpPr>
          <p:spPr>
            <a:xfrm>
              <a:off x="8999500" y="2222795"/>
              <a:ext cx="142133" cy="142114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46" name="Oval 254"/>
            <p:cNvSpPr/>
            <p:nvPr/>
          </p:nvSpPr>
          <p:spPr>
            <a:xfrm>
              <a:off x="10326063" y="2222796"/>
              <a:ext cx="145776" cy="142114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47" name="Oval 255"/>
            <p:cNvSpPr/>
            <p:nvPr/>
          </p:nvSpPr>
          <p:spPr>
            <a:xfrm>
              <a:off x="9331142" y="1650699"/>
              <a:ext cx="142131" cy="142112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48" name="Oval 256"/>
            <p:cNvSpPr/>
            <p:nvPr/>
          </p:nvSpPr>
          <p:spPr>
            <a:xfrm>
              <a:off x="9331142" y="2794893"/>
              <a:ext cx="142131" cy="142112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49" name="Oval 257"/>
            <p:cNvSpPr/>
            <p:nvPr/>
          </p:nvSpPr>
          <p:spPr>
            <a:xfrm>
              <a:off x="9990780" y="1650698"/>
              <a:ext cx="142133" cy="142112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50" name="Oval 258"/>
            <p:cNvSpPr/>
            <p:nvPr/>
          </p:nvSpPr>
          <p:spPr>
            <a:xfrm>
              <a:off x="9990780" y="2794892"/>
              <a:ext cx="142133" cy="142112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51" name="Freeform 259"/>
            <p:cNvSpPr/>
            <p:nvPr/>
          </p:nvSpPr>
          <p:spPr>
            <a:xfrm>
              <a:off x="10056378" y="1136904"/>
              <a:ext cx="349863" cy="586674"/>
            </a:xfrm>
            <a:custGeom>
              <a:avLst/>
              <a:gdLst/>
              <a:ahLst/>
              <a:cxnLst>
                <a:cxn ang="0">
                  <a:pos x="21468" y="586674"/>
                </a:cxn>
                <a:cxn ang="0">
                  <a:pos x="0" y="573832"/>
                </a:cxn>
                <a:cxn ang="0">
                  <a:pos x="329189" y="0"/>
                </a:cxn>
                <a:cxn ang="0">
                  <a:pos x="349863" y="12841"/>
                </a:cxn>
                <a:cxn ang="0">
                  <a:pos x="21468" y="586674"/>
                </a:cxn>
              </a:cxnLst>
              <a:rect l="0" t="0" r="0" b="0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4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2" name="Oval 260"/>
            <p:cNvSpPr/>
            <p:nvPr/>
          </p:nvSpPr>
          <p:spPr>
            <a:xfrm>
              <a:off x="10326064" y="1074958"/>
              <a:ext cx="145776" cy="142112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53" name="Freeform 261"/>
            <p:cNvSpPr/>
            <p:nvPr/>
          </p:nvSpPr>
          <p:spPr>
            <a:xfrm>
              <a:off x="6083973" y="3436226"/>
              <a:ext cx="353509" cy="586672"/>
            </a:xfrm>
            <a:custGeom>
              <a:avLst/>
              <a:gdLst/>
              <a:ahLst/>
              <a:cxnLst>
                <a:cxn ang="0">
                  <a:pos x="21692" y="586672"/>
                </a:cxn>
                <a:cxn ang="0">
                  <a:pos x="0" y="573848"/>
                </a:cxn>
                <a:cxn ang="0">
                  <a:pos x="330209" y="0"/>
                </a:cxn>
                <a:cxn ang="0">
                  <a:pos x="353509" y="12823"/>
                </a:cxn>
                <a:cxn ang="0">
                  <a:pos x="21692" y="586672"/>
                </a:cxn>
              </a:cxnLst>
              <a:rect l="0" t="0" r="0" b="0"/>
              <a:pathLst>
                <a:path w="440" h="732">
                  <a:moveTo>
                    <a:pt x="27" y="732"/>
                  </a:moveTo>
                  <a:lnTo>
                    <a:pt x="0" y="716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2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4" name="Oval 262"/>
            <p:cNvSpPr/>
            <p:nvPr/>
          </p:nvSpPr>
          <p:spPr>
            <a:xfrm>
              <a:off x="6022020" y="3946375"/>
              <a:ext cx="142131" cy="14575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55" name="Oval 263"/>
            <p:cNvSpPr/>
            <p:nvPr/>
          </p:nvSpPr>
          <p:spPr>
            <a:xfrm>
              <a:off x="6360949" y="3374277"/>
              <a:ext cx="138487" cy="142114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56" name="Freeform 264"/>
            <p:cNvSpPr/>
            <p:nvPr/>
          </p:nvSpPr>
          <p:spPr>
            <a:xfrm>
              <a:off x="11044015" y="2856838"/>
              <a:ext cx="353506" cy="586674"/>
            </a:xfrm>
            <a:custGeom>
              <a:avLst/>
              <a:gdLst/>
              <a:ahLst/>
              <a:cxnLst>
                <a:cxn ang="0">
                  <a:pos x="21692" y="586674"/>
                </a:cxn>
                <a:cxn ang="0">
                  <a:pos x="0" y="573832"/>
                </a:cxn>
                <a:cxn ang="0">
                  <a:pos x="330206" y="0"/>
                </a:cxn>
                <a:cxn ang="0">
                  <a:pos x="353506" y="12841"/>
                </a:cxn>
                <a:cxn ang="0">
                  <a:pos x="21692" y="586674"/>
                </a:cxn>
              </a:cxnLst>
              <a:rect l="0" t="0" r="0" b="0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57" name="Oval 265"/>
            <p:cNvSpPr/>
            <p:nvPr/>
          </p:nvSpPr>
          <p:spPr>
            <a:xfrm>
              <a:off x="10982059" y="3366988"/>
              <a:ext cx="142133" cy="14575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58" name="Oval 266"/>
            <p:cNvSpPr/>
            <p:nvPr/>
          </p:nvSpPr>
          <p:spPr>
            <a:xfrm>
              <a:off x="11313700" y="2794893"/>
              <a:ext cx="142131" cy="142112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59" name="Freeform 267"/>
            <p:cNvSpPr/>
            <p:nvPr/>
          </p:nvSpPr>
          <p:spPr>
            <a:xfrm>
              <a:off x="8073820" y="1136904"/>
              <a:ext cx="349863" cy="586674"/>
            </a:xfrm>
            <a:custGeom>
              <a:avLst/>
              <a:gdLst/>
              <a:ahLst/>
              <a:cxnLst>
                <a:cxn ang="0">
                  <a:pos x="21468" y="586674"/>
                </a:cxn>
                <a:cxn ang="0">
                  <a:pos x="0" y="573832"/>
                </a:cxn>
                <a:cxn ang="0">
                  <a:pos x="326803" y="0"/>
                </a:cxn>
                <a:cxn ang="0">
                  <a:pos x="349863" y="12841"/>
                </a:cxn>
                <a:cxn ang="0">
                  <a:pos x="21468" y="586674"/>
                </a:cxn>
              </a:cxnLst>
              <a:rect l="0" t="0" r="0" b="0"/>
              <a:pathLst>
                <a:path w="440" h="731">
                  <a:moveTo>
                    <a:pt x="27" y="731"/>
                  </a:moveTo>
                  <a:lnTo>
                    <a:pt x="0" y="715"/>
                  </a:lnTo>
                  <a:lnTo>
                    <a:pt x="411" y="0"/>
                  </a:lnTo>
                  <a:lnTo>
                    <a:pt x="440" y="16"/>
                  </a:lnTo>
                  <a:lnTo>
                    <a:pt x="27" y="731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0" name="Oval 268"/>
            <p:cNvSpPr/>
            <p:nvPr/>
          </p:nvSpPr>
          <p:spPr>
            <a:xfrm>
              <a:off x="8008221" y="1650699"/>
              <a:ext cx="142133" cy="138469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61" name="Oval 269"/>
            <p:cNvSpPr/>
            <p:nvPr/>
          </p:nvSpPr>
          <p:spPr>
            <a:xfrm>
              <a:off x="8339863" y="1074958"/>
              <a:ext cx="142131" cy="142112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62" name="Freeform 270"/>
            <p:cNvSpPr/>
            <p:nvPr/>
          </p:nvSpPr>
          <p:spPr>
            <a:xfrm>
              <a:off x="8073820" y="561163"/>
              <a:ext cx="349863" cy="586674"/>
            </a:xfrm>
            <a:custGeom>
              <a:avLst/>
              <a:gdLst/>
              <a:ahLst/>
              <a:cxnLst>
                <a:cxn ang="0">
                  <a:pos x="328394" y="586674"/>
                </a:cxn>
                <a:cxn ang="0">
                  <a:pos x="0" y="12841"/>
                </a:cxn>
                <a:cxn ang="0">
                  <a:pos x="21468" y="0"/>
                </a:cxn>
                <a:cxn ang="0">
                  <a:pos x="349863" y="573832"/>
                </a:cxn>
                <a:cxn ang="0">
                  <a:pos x="328394" y="586674"/>
                </a:cxn>
              </a:cxnLst>
              <a:rect l="0" t="0" r="0" b="0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3" name="Oval 271"/>
            <p:cNvSpPr/>
            <p:nvPr/>
          </p:nvSpPr>
          <p:spPr>
            <a:xfrm>
              <a:off x="8008222" y="499216"/>
              <a:ext cx="142133" cy="142112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64" name="Freeform 272"/>
            <p:cNvSpPr/>
            <p:nvPr/>
          </p:nvSpPr>
          <p:spPr>
            <a:xfrm>
              <a:off x="6083973" y="1716291"/>
              <a:ext cx="353509" cy="586672"/>
            </a:xfrm>
            <a:custGeom>
              <a:avLst/>
              <a:gdLst/>
              <a:ahLst/>
              <a:cxnLst>
                <a:cxn ang="0">
                  <a:pos x="331816" y="586672"/>
                </a:cxn>
                <a:cxn ang="0">
                  <a:pos x="0" y="12840"/>
                </a:cxn>
                <a:cxn ang="0">
                  <a:pos x="21692" y="0"/>
                </a:cxn>
                <a:cxn ang="0">
                  <a:pos x="353509" y="573831"/>
                </a:cxn>
                <a:cxn ang="0">
                  <a:pos x="331816" y="586672"/>
                </a:cxn>
              </a:cxnLst>
              <a:rect l="0" t="0" r="0" b="0"/>
              <a:pathLst>
                <a:path w="440" h="731">
                  <a:moveTo>
                    <a:pt x="413" y="731"/>
                  </a:moveTo>
                  <a:lnTo>
                    <a:pt x="0" y="16"/>
                  </a:lnTo>
                  <a:lnTo>
                    <a:pt x="27" y="0"/>
                  </a:lnTo>
                  <a:lnTo>
                    <a:pt x="440" y="715"/>
                  </a:lnTo>
                  <a:lnTo>
                    <a:pt x="413" y="731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5" name="Oval 273"/>
            <p:cNvSpPr/>
            <p:nvPr/>
          </p:nvSpPr>
          <p:spPr>
            <a:xfrm>
              <a:off x="6360949" y="2230083"/>
              <a:ext cx="138487" cy="142114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66" name="Oval 274"/>
            <p:cNvSpPr/>
            <p:nvPr/>
          </p:nvSpPr>
          <p:spPr>
            <a:xfrm>
              <a:off x="6022019" y="1654343"/>
              <a:ext cx="142131" cy="142114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67" name="Freeform 275"/>
            <p:cNvSpPr/>
            <p:nvPr/>
          </p:nvSpPr>
          <p:spPr>
            <a:xfrm>
              <a:off x="7075251" y="2856840"/>
              <a:ext cx="1005857" cy="1173345"/>
            </a:xfrm>
            <a:custGeom>
              <a:avLst/>
              <a:gdLst/>
              <a:ahLst/>
              <a:cxnLst>
                <a:cxn ang="0">
                  <a:pos x="1005857" y="1173345"/>
                </a:cxn>
                <a:cxn ang="0">
                  <a:pos x="337154" y="1173345"/>
                </a:cxn>
                <a:cxn ang="0">
                  <a:pos x="0" y="586271"/>
                </a:cxn>
                <a:cxn ang="0">
                  <a:pos x="337154" y="0"/>
                </a:cxn>
                <a:cxn ang="0">
                  <a:pos x="1005857" y="0"/>
                </a:cxn>
                <a:cxn ang="0">
                  <a:pos x="1005857" y="25664"/>
                </a:cxn>
                <a:cxn ang="0">
                  <a:pos x="352370" y="25664"/>
                </a:cxn>
                <a:cxn ang="0">
                  <a:pos x="29631" y="586271"/>
                </a:cxn>
                <a:cxn ang="0">
                  <a:pos x="352370" y="1147680"/>
                </a:cxn>
                <a:cxn ang="0">
                  <a:pos x="1005857" y="1147680"/>
                </a:cxn>
                <a:cxn ang="0">
                  <a:pos x="1005857" y="1173345"/>
                </a:cxn>
              </a:cxnLst>
              <a:rect l="0" t="0" r="0" b="0"/>
              <a:pathLst>
                <a:path w="1256" h="1463">
                  <a:moveTo>
                    <a:pt x="1256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56" y="0"/>
                  </a:lnTo>
                  <a:lnTo>
                    <a:pt x="1256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6" y="1431"/>
                  </a:lnTo>
                  <a:lnTo>
                    <a:pt x="1256" y="1463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68" name="Oval 276"/>
            <p:cNvSpPr/>
            <p:nvPr/>
          </p:nvSpPr>
          <p:spPr>
            <a:xfrm>
              <a:off x="7013298" y="3374278"/>
              <a:ext cx="142131" cy="142114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69" name="Oval 277"/>
            <p:cNvSpPr/>
            <p:nvPr/>
          </p:nvSpPr>
          <p:spPr>
            <a:xfrm>
              <a:off x="7348583" y="2798537"/>
              <a:ext cx="142131" cy="142114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70" name="Oval 278"/>
            <p:cNvSpPr/>
            <p:nvPr/>
          </p:nvSpPr>
          <p:spPr>
            <a:xfrm>
              <a:off x="7348583" y="3942731"/>
              <a:ext cx="142131" cy="142114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71" name="Oval 279"/>
            <p:cNvSpPr/>
            <p:nvPr/>
          </p:nvSpPr>
          <p:spPr>
            <a:xfrm>
              <a:off x="8008221" y="2798536"/>
              <a:ext cx="142133" cy="142114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72" name="Freeform 280"/>
            <p:cNvSpPr/>
            <p:nvPr/>
          </p:nvSpPr>
          <p:spPr>
            <a:xfrm>
              <a:off x="8062888" y="2281098"/>
              <a:ext cx="1352074" cy="1166057"/>
            </a:xfrm>
            <a:custGeom>
              <a:avLst/>
              <a:gdLst/>
              <a:ahLst/>
              <a:cxnLst>
                <a:cxn ang="0">
                  <a:pos x="334202" y="1166057"/>
                </a:cxn>
                <a:cxn ang="0">
                  <a:pos x="0" y="585833"/>
                </a:cxn>
                <a:cxn ang="0">
                  <a:pos x="338219" y="0"/>
                </a:cxn>
                <a:cxn ang="0">
                  <a:pos x="1015461" y="0"/>
                </a:cxn>
                <a:cxn ang="0">
                  <a:pos x="1352074" y="579422"/>
                </a:cxn>
                <a:cxn ang="0">
                  <a:pos x="1328776" y="592244"/>
                </a:cxn>
                <a:cxn ang="0">
                  <a:pos x="1001000" y="25645"/>
                </a:cxn>
                <a:cxn ang="0">
                  <a:pos x="353483" y="25645"/>
                </a:cxn>
                <a:cxn ang="0">
                  <a:pos x="27314" y="585833"/>
                </a:cxn>
                <a:cxn ang="0">
                  <a:pos x="355090" y="1153234"/>
                </a:cxn>
                <a:cxn ang="0">
                  <a:pos x="334202" y="1166057"/>
                </a:cxn>
              </a:cxnLst>
              <a:rect l="0" t="0" r="0" b="0"/>
              <a:pathLst>
                <a:path w="1683" h="1455">
                  <a:moveTo>
                    <a:pt x="416" y="1455"/>
                  </a:moveTo>
                  <a:lnTo>
                    <a:pt x="0" y="731"/>
                  </a:lnTo>
                  <a:lnTo>
                    <a:pt x="421" y="0"/>
                  </a:lnTo>
                  <a:lnTo>
                    <a:pt x="1264" y="0"/>
                  </a:lnTo>
                  <a:lnTo>
                    <a:pt x="1683" y="723"/>
                  </a:lnTo>
                  <a:lnTo>
                    <a:pt x="1654" y="739"/>
                  </a:lnTo>
                  <a:lnTo>
                    <a:pt x="1246" y="32"/>
                  </a:lnTo>
                  <a:lnTo>
                    <a:pt x="440" y="32"/>
                  </a:lnTo>
                  <a:lnTo>
                    <a:pt x="34" y="731"/>
                  </a:lnTo>
                  <a:lnTo>
                    <a:pt x="442" y="1439"/>
                  </a:lnTo>
                  <a:lnTo>
                    <a:pt x="416" y="1455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3" name="Oval 281"/>
            <p:cNvSpPr/>
            <p:nvPr/>
          </p:nvSpPr>
          <p:spPr>
            <a:xfrm>
              <a:off x="8339862" y="2222796"/>
              <a:ext cx="145776" cy="142114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74" name="Freeform 282"/>
            <p:cNvSpPr/>
            <p:nvPr/>
          </p:nvSpPr>
          <p:spPr>
            <a:xfrm>
              <a:off x="7075253" y="1705357"/>
              <a:ext cx="1002213" cy="593962"/>
            </a:xfrm>
            <a:custGeom>
              <a:avLst/>
              <a:gdLst/>
              <a:ahLst/>
              <a:cxnLst>
                <a:cxn ang="0">
                  <a:pos x="21630" y="593962"/>
                </a:cxn>
                <a:cxn ang="0">
                  <a:pos x="0" y="581102"/>
                </a:cxn>
                <a:cxn ang="0">
                  <a:pos x="333269" y="0"/>
                </a:cxn>
                <a:cxn ang="0">
                  <a:pos x="1002213" y="0"/>
                </a:cxn>
                <a:cxn ang="0">
                  <a:pos x="1002213" y="25719"/>
                </a:cxn>
                <a:cxn ang="0">
                  <a:pos x="348491" y="25719"/>
                </a:cxn>
                <a:cxn ang="0">
                  <a:pos x="21630" y="593962"/>
                </a:cxn>
              </a:cxnLst>
              <a:rect l="0" t="0" r="0" b="0"/>
              <a:pathLst>
                <a:path w="1251" h="739">
                  <a:moveTo>
                    <a:pt x="27" y="739"/>
                  </a:moveTo>
                  <a:lnTo>
                    <a:pt x="0" y="723"/>
                  </a:lnTo>
                  <a:lnTo>
                    <a:pt x="416" y="0"/>
                  </a:lnTo>
                  <a:lnTo>
                    <a:pt x="1251" y="0"/>
                  </a:lnTo>
                  <a:lnTo>
                    <a:pt x="1251" y="32"/>
                  </a:lnTo>
                  <a:lnTo>
                    <a:pt x="435" y="32"/>
                  </a:lnTo>
                  <a:lnTo>
                    <a:pt x="27" y="739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5" name="Oval 283"/>
            <p:cNvSpPr/>
            <p:nvPr/>
          </p:nvSpPr>
          <p:spPr>
            <a:xfrm>
              <a:off x="7348583" y="1650700"/>
              <a:ext cx="142131" cy="138469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76" name="Freeform 284"/>
            <p:cNvSpPr/>
            <p:nvPr/>
          </p:nvSpPr>
          <p:spPr>
            <a:xfrm>
              <a:off x="10045445" y="3425293"/>
              <a:ext cx="1352074" cy="1173345"/>
            </a:xfrm>
            <a:custGeom>
              <a:avLst/>
              <a:gdLst/>
              <a:ahLst/>
              <a:cxnLst>
                <a:cxn ang="0">
                  <a:pos x="1009837" y="1173345"/>
                </a:cxn>
                <a:cxn ang="0">
                  <a:pos x="338219" y="1173345"/>
                </a:cxn>
                <a:cxn ang="0">
                  <a:pos x="0" y="586271"/>
                </a:cxn>
                <a:cxn ang="0">
                  <a:pos x="338219" y="0"/>
                </a:cxn>
                <a:cxn ang="0">
                  <a:pos x="1017871" y="0"/>
                </a:cxn>
                <a:cxn ang="0">
                  <a:pos x="1352074" y="579855"/>
                </a:cxn>
                <a:cxn ang="0">
                  <a:pos x="1331186" y="592687"/>
                </a:cxn>
                <a:cxn ang="0">
                  <a:pos x="1003410" y="25664"/>
                </a:cxn>
                <a:cxn ang="0">
                  <a:pos x="353483" y="25664"/>
                </a:cxn>
                <a:cxn ang="0">
                  <a:pos x="29724" y="586271"/>
                </a:cxn>
                <a:cxn ang="0">
                  <a:pos x="353483" y="1147680"/>
                </a:cxn>
                <a:cxn ang="0">
                  <a:pos x="1009837" y="1147680"/>
                </a:cxn>
                <a:cxn ang="0">
                  <a:pos x="1009837" y="1173345"/>
                </a:cxn>
              </a:cxnLst>
              <a:rect l="0" t="0" r="0" b="0"/>
              <a:pathLst>
                <a:path w="1683" h="1463">
                  <a:moveTo>
                    <a:pt x="1257" y="1463"/>
                  </a:moveTo>
                  <a:lnTo>
                    <a:pt x="421" y="1463"/>
                  </a:lnTo>
                  <a:lnTo>
                    <a:pt x="0" y="731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3"/>
                  </a:lnTo>
                  <a:lnTo>
                    <a:pt x="1657" y="739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1"/>
                  </a:lnTo>
                  <a:lnTo>
                    <a:pt x="440" y="1431"/>
                  </a:lnTo>
                  <a:lnTo>
                    <a:pt x="1257" y="1431"/>
                  </a:lnTo>
                  <a:lnTo>
                    <a:pt x="1257" y="1463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77" name="Oval 285"/>
            <p:cNvSpPr/>
            <p:nvPr/>
          </p:nvSpPr>
          <p:spPr>
            <a:xfrm>
              <a:off x="9990779" y="3942730"/>
              <a:ext cx="142133" cy="142114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78" name="Oval 286"/>
            <p:cNvSpPr/>
            <p:nvPr/>
          </p:nvSpPr>
          <p:spPr>
            <a:xfrm>
              <a:off x="11313699" y="3942731"/>
              <a:ext cx="142131" cy="142114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79" name="Oval 287"/>
            <p:cNvSpPr/>
            <p:nvPr/>
          </p:nvSpPr>
          <p:spPr>
            <a:xfrm>
              <a:off x="10322421" y="3366989"/>
              <a:ext cx="142131" cy="14575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80" name="Oval 288"/>
            <p:cNvSpPr/>
            <p:nvPr/>
          </p:nvSpPr>
          <p:spPr>
            <a:xfrm>
              <a:off x="10322421" y="4511183"/>
              <a:ext cx="142131" cy="14575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81" name="Oval 289"/>
            <p:cNvSpPr/>
            <p:nvPr/>
          </p:nvSpPr>
          <p:spPr>
            <a:xfrm>
              <a:off x="10982059" y="4511182"/>
              <a:ext cx="142133" cy="145757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82" name="Freeform 290"/>
            <p:cNvSpPr/>
            <p:nvPr/>
          </p:nvSpPr>
          <p:spPr>
            <a:xfrm>
              <a:off x="6083974" y="2284743"/>
              <a:ext cx="1344788" cy="593959"/>
            </a:xfrm>
            <a:custGeom>
              <a:avLst/>
              <a:gdLst/>
              <a:ahLst/>
              <a:cxnLst>
                <a:cxn ang="0">
                  <a:pos x="21638" y="593959"/>
                </a:cxn>
                <a:cxn ang="0">
                  <a:pos x="0" y="581116"/>
                </a:cxn>
                <a:cxn ang="0">
                  <a:pos x="333392" y="0"/>
                </a:cxn>
                <a:cxn ang="0">
                  <a:pos x="1011395" y="0"/>
                </a:cxn>
                <a:cxn ang="0">
                  <a:pos x="1344788" y="581116"/>
                </a:cxn>
                <a:cxn ang="0">
                  <a:pos x="1323149" y="593959"/>
                </a:cxn>
                <a:cxn ang="0">
                  <a:pos x="996168" y="25684"/>
                </a:cxn>
                <a:cxn ang="0">
                  <a:pos x="348619" y="25684"/>
                </a:cxn>
                <a:cxn ang="0">
                  <a:pos x="21638" y="593959"/>
                </a:cxn>
              </a:cxnLst>
              <a:rect l="0" t="0" r="0" b="0"/>
              <a:pathLst>
                <a:path w="1678" h="740">
                  <a:moveTo>
                    <a:pt x="27" y="740"/>
                  </a:moveTo>
                  <a:lnTo>
                    <a:pt x="0" y="724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78" y="724"/>
                  </a:lnTo>
                  <a:lnTo>
                    <a:pt x="1651" y="740"/>
                  </a:lnTo>
                  <a:lnTo>
                    <a:pt x="1243" y="32"/>
                  </a:lnTo>
                  <a:lnTo>
                    <a:pt x="435" y="32"/>
                  </a:lnTo>
                  <a:lnTo>
                    <a:pt x="27" y="740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3" name="Rectangle 291"/>
            <p:cNvSpPr/>
            <p:nvPr/>
          </p:nvSpPr>
          <p:spPr>
            <a:xfrm>
              <a:off x="6426548" y="3432580"/>
              <a:ext cx="659639" cy="29151"/>
            </a:xfrm>
            <a:prstGeom prst="rect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84" name="Oval 292"/>
            <p:cNvSpPr/>
            <p:nvPr/>
          </p:nvSpPr>
          <p:spPr>
            <a:xfrm>
              <a:off x="6022020" y="2802181"/>
              <a:ext cx="142131" cy="142112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85" name="Oval 293"/>
            <p:cNvSpPr/>
            <p:nvPr/>
          </p:nvSpPr>
          <p:spPr>
            <a:xfrm>
              <a:off x="7013298" y="2230084"/>
              <a:ext cx="142131" cy="142114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86" name="Freeform 294"/>
            <p:cNvSpPr/>
            <p:nvPr/>
          </p:nvSpPr>
          <p:spPr>
            <a:xfrm>
              <a:off x="9061456" y="2849551"/>
              <a:ext cx="1348431" cy="593962"/>
            </a:xfrm>
            <a:custGeom>
              <a:avLst/>
              <a:gdLst/>
              <a:ahLst/>
              <a:cxnLst>
                <a:cxn ang="0">
                  <a:pos x="1325168" y="593962"/>
                </a:cxn>
                <a:cxn ang="0">
                  <a:pos x="997887" y="25719"/>
                </a:cxn>
                <a:cxn ang="0">
                  <a:pos x="348939" y="25719"/>
                </a:cxn>
                <a:cxn ang="0">
                  <a:pos x="21658" y="593962"/>
                </a:cxn>
                <a:cxn ang="0">
                  <a:pos x="0" y="581102"/>
                </a:cxn>
                <a:cxn ang="0">
                  <a:pos x="333698" y="0"/>
                </a:cxn>
                <a:cxn ang="0">
                  <a:pos x="1012325" y="0"/>
                </a:cxn>
                <a:cxn ang="0">
                  <a:pos x="1348431" y="581102"/>
                </a:cxn>
                <a:cxn ang="0">
                  <a:pos x="1325168" y="593962"/>
                </a:cxn>
              </a:cxnLst>
              <a:rect l="0" t="0" r="0" b="0"/>
              <a:pathLst>
                <a:path w="1681" h="739">
                  <a:moveTo>
                    <a:pt x="1652" y="739"/>
                  </a:moveTo>
                  <a:lnTo>
                    <a:pt x="1244" y="32"/>
                  </a:lnTo>
                  <a:lnTo>
                    <a:pt x="435" y="32"/>
                  </a:lnTo>
                  <a:lnTo>
                    <a:pt x="27" y="739"/>
                  </a:lnTo>
                  <a:lnTo>
                    <a:pt x="0" y="723"/>
                  </a:lnTo>
                  <a:lnTo>
                    <a:pt x="416" y="0"/>
                  </a:lnTo>
                  <a:lnTo>
                    <a:pt x="1262" y="0"/>
                  </a:lnTo>
                  <a:lnTo>
                    <a:pt x="1681" y="723"/>
                  </a:lnTo>
                  <a:lnTo>
                    <a:pt x="1652" y="739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7" name="Freeform 295"/>
            <p:cNvSpPr/>
            <p:nvPr/>
          </p:nvSpPr>
          <p:spPr>
            <a:xfrm>
              <a:off x="9057812" y="5145225"/>
              <a:ext cx="1348431" cy="1166057"/>
            </a:xfrm>
            <a:custGeom>
              <a:avLst/>
              <a:gdLst/>
              <a:ahLst/>
              <a:cxnLst>
                <a:cxn ang="0">
                  <a:pos x="335705" y="1166057"/>
                </a:cxn>
                <a:cxn ang="0">
                  <a:pos x="0" y="586634"/>
                </a:cxn>
                <a:cxn ang="0">
                  <a:pos x="337308" y="0"/>
                </a:cxn>
                <a:cxn ang="0">
                  <a:pos x="1015128" y="0"/>
                </a:cxn>
                <a:cxn ang="0">
                  <a:pos x="1348431" y="580223"/>
                </a:cxn>
                <a:cxn ang="0">
                  <a:pos x="1327599" y="593046"/>
                </a:cxn>
                <a:cxn ang="0">
                  <a:pos x="1000707" y="25645"/>
                </a:cxn>
                <a:cxn ang="0">
                  <a:pos x="352530" y="25645"/>
                </a:cxn>
                <a:cxn ang="0">
                  <a:pos x="29644" y="586634"/>
                </a:cxn>
                <a:cxn ang="0">
                  <a:pos x="356537" y="1153234"/>
                </a:cxn>
                <a:cxn ang="0">
                  <a:pos x="335705" y="1166057"/>
                </a:cxn>
              </a:cxnLst>
              <a:rect l="0" t="0" r="0" b="0"/>
              <a:pathLst>
                <a:path w="1683" h="1455">
                  <a:moveTo>
                    <a:pt x="419" y="1455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67" y="0"/>
                  </a:lnTo>
                  <a:lnTo>
                    <a:pt x="1683" y="724"/>
                  </a:lnTo>
                  <a:lnTo>
                    <a:pt x="1657" y="740"/>
                  </a:lnTo>
                  <a:lnTo>
                    <a:pt x="124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39"/>
                  </a:lnTo>
                  <a:lnTo>
                    <a:pt x="419" y="1455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88" name="Oval 296"/>
            <p:cNvSpPr/>
            <p:nvPr/>
          </p:nvSpPr>
          <p:spPr>
            <a:xfrm>
              <a:off x="8999500" y="5662665"/>
              <a:ext cx="142133" cy="142114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89" name="Oval 297"/>
            <p:cNvSpPr/>
            <p:nvPr/>
          </p:nvSpPr>
          <p:spPr>
            <a:xfrm>
              <a:off x="10322420" y="5662666"/>
              <a:ext cx="142131" cy="142114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90" name="Oval 298"/>
            <p:cNvSpPr/>
            <p:nvPr/>
          </p:nvSpPr>
          <p:spPr>
            <a:xfrm>
              <a:off x="9331141" y="5086925"/>
              <a:ext cx="142131" cy="142114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91" name="Oval 299"/>
            <p:cNvSpPr/>
            <p:nvPr/>
          </p:nvSpPr>
          <p:spPr>
            <a:xfrm>
              <a:off x="9331141" y="6231119"/>
              <a:ext cx="142131" cy="142114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92" name="Oval 300"/>
            <p:cNvSpPr/>
            <p:nvPr/>
          </p:nvSpPr>
          <p:spPr>
            <a:xfrm>
              <a:off x="9990779" y="5086924"/>
              <a:ext cx="142133" cy="142114"/>
            </a:xfrm>
            <a:prstGeom prst="ellipse">
              <a:avLst/>
            </a:pr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en-US" altLang="zh-CN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193" name="Freeform 301"/>
            <p:cNvSpPr/>
            <p:nvPr/>
          </p:nvSpPr>
          <p:spPr>
            <a:xfrm>
              <a:off x="10052735" y="4580419"/>
              <a:ext cx="353506" cy="586672"/>
            </a:xfrm>
            <a:custGeom>
              <a:avLst/>
              <a:gdLst/>
              <a:ahLst/>
              <a:cxnLst>
                <a:cxn ang="0">
                  <a:pos x="23939" y="586672"/>
                </a:cxn>
                <a:cxn ang="0">
                  <a:pos x="0" y="573883"/>
                </a:cxn>
                <a:cxn ang="0">
                  <a:pos x="330364" y="0"/>
                </a:cxn>
                <a:cxn ang="0">
                  <a:pos x="353506" y="12788"/>
                </a:cxn>
                <a:cxn ang="0">
                  <a:pos x="23939" y="586672"/>
                </a:cxn>
              </a:cxnLst>
              <a:rect l="0" t="0" r="0" b="0"/>
              <a:pathLst>
                <a:path w="443" h="734">
                  <a:moveTo>
                    <a:pt x="30" y="734"/>
                  </a:moveTo>
                  <a:lnTo>
                    <a:pt x="0" y="718"/>
                  </a:lnTo>
                  <a:lnTo>
                    <a:pt x="414" y="0"/>
                  </a:lnTo>
                  <a:lnTo>
                    <a:pt x="443" y="16"/>
                  </a:lnTo>
                  <a:lnTo>
                    <a:pt x="30" y="734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4" name="Freeform 302"/>
            <p:cNvSpPr/>
            <p:nvPr/>
          </p:nvSpPr>
          <p:spPr>
            <a:xfrm>
              <a:off x="9054167" y="3997390"/>
              <a:ext cx="1009500" cy="1169700"/>
            </a:xfrm>
            <a:custGeom>
              <a:avLst/>
              <a:gdLst/>
              <a:ahLst/>
              <a:cxnLst>
                <a:cxn ang="0">
                  <a:pos x="335965" y="1169700"/>
                </a:cxn>
                <a:cxn ang="0">
                  <a:pos x="0" y="587256"/>
                </a:cxn>
                <a:cxn ang="0">
                  <a:pos x="337569" y="0"/>
                </a:cxn>
                <a:cxn ang="0">
                  <a:pos x="1009500" y="0"/>
                </a:cxn>
                <a:cxn ang="0">
                  <a:pos x="1009500" y="25672"/>
                </a:cxn>
                <a:cxn ang="0">
                  <a:pos x="352803" y="25672"/>
                </a:cxn>
                <a:cxn ang="0">
                  <a:pos x="29667" y="587256"/>
                </a:cxn>
                <a:cxn ang="0">
                  <a:pos x="356812" y="1156863"/>
                </a:cxn>
                <a:cxn ang="0">
                  <a:pos x="335965" y="1169700"/>
                </a:cxn>
              </a:cxnLst>
              <a:rect l="0" t="0" r="0" b="0"/>
              <a:pathLst>
                <a:path w="1259" h="1458">
                  <a:moveTo>
                    <a:pt x="419" y="1458"/>
                  </a:moveTo>
                  <a:lnTo>
                    <a:pt x="0" y="732"/>
                  </a:lnTo>
                  <a:lnTo>
                    <a:pt x="421" y="0"/>
                  </a:lnTo>
                  <a:lnTo>
                    <a:pt x="1259" y="0"/>
                  </a:lnTo>
                  <a:lnTo>
                    <a:pt x="1259" y="32"/>
                  </a:lnTo>
                  <a:lnTo>
                    <a:pt x="440" y="32"/>
                  </a:lnTo>
                  <a:lnTo>
                    <a:pt x="37" y="732"/>
                  </a:lnTo>
                  <a:lnTo>
                    <a:pt x="445" y="1442"/>
                  </a:lnTo>
                  <a:lnTo>
                    <a:pt x="419" y="1458"/>
                  </a:lnTo>
                  <a:close/>
                </a:path>
              </a:pathLst>
            </a:custGeom>
            <a:solidFill>
              <a:srgbClr val="1CBDE0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195" name="Freeform 304"/>
            <p:cNvSpPr/>
            <p:nvPr/>
          </p:nvSpPr>
          <p:spPr>
            <a:xfrm>
              <a:off x="9998068" y="4624146"/>
              <a:ext cx="2193933" cy="2222797"/>
            </a:xfrm>
            <a:custGeom>
              <a:avLst/>
              <a:gdLst/>
              <a:ahLst/>
              <a:cxnLst>
                <a:cxn ang="0">
                  <a:pos x="2193933" y="0"/>
                </a:cxn>
                <a:cxn ang="0">
                  <a:pos x="1281866" y="0"/>
                </a:cxn>
                <a:cxn ang="0">
                  <a:pos x="0" y="2222797"/>
                </a:cxn>
                <a:cxn ang="0">
                  <a:pos x="2193933" y="2222797"/>
                </a:cxn>
                <a:cxn ang="0">
                  <a:pos x="2193933" y="0"/>
                </a:cxn>
              </a:cxnLst>
              <a:rect l="0" t="0" r="0" b="0"/>
              <a:pathLst>
                <a:path w="2735" h="2771">
                  <a:moveTo>
                    <a:pt x="2735" y="0"/>
                  </a:moveTo>
                  <a:lnTo>
                    <a:pt x="1598" y="0"/>
                  </a:lnTo>
                  <a:lnTo>
                    <a:pt x="0" y="2771"/>
                  </a:lnTo>
                  <a:lnTo>
                    <a:pt x="2735" y="2771"/>
                  </a:lnTo>
                  <a:lnTo>
                    <a:pt x="2735" y="0"/>
                  </a:lnTo>
                </a:path>
              </a:pathLst>
            </a:cu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196" name="矩形 31"/>
          <p:cNvSpPr/>
          <p:nvPr/>
        </p:nvSpPr>
        <p:spPr>
          <a:xfrm>
            <a:off x="3571875" y="1555750"/>
            <a:ext cx="200025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第十章</a:t>
            </a:r>
            <a:r>
              <a:rPr lang="en-US" altLang="zh-CN" sz="2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endParaRPr lang="en-US" altLang="zh-CN" sz="2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197" name="文本框 39"/>
          <p:cNvSpPr txBox="1"/>
          <p:nvPr/>
        </p:nvSpPr>
        <p:spPr>
          <a:xfrm>
            <a:off x="2398713" y="4481513"/>
            <a:ext cx="2211387" cy="2755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200" b="1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</a:rPr>
              <a:t> 作者 </a:t>
            </a:r>
            <a:r>
              <a:rPr lang="en-US" altLang="zh-CN" sz="1200" b="1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sz="1200" b="1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</a:rPr>
              <a:t>杨翠兰</a:t>
            </a:r>
            <a:endParaRPr lang="zh-CN" altLang="en-US" sz="1200" b="1">
              <a:solidFill>
                <a:srgbClr val="3B383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任意多边形 22"/>
          <p:cNvSpPr>
            <a:spLocks noChangeAspect="1"/>
          </p:cNvSpPr>
          <p:nvPr/>
        </p:nvSpPr>
        <p:spPr bwMode="auto">
          <a:xfrm>
            <a:off x="4937125" y="4473575"/>
            <a:ext cx="279400" cy="260350"/>
          </a:xfrm>
          <a:custGeom>
            <a:avLst/>
            <a:gdLst>
              <a:gd name="connsiteX0" fmla="*/ 262805 w 519288"/>
              <a:gd name="connsiteY0" fmla="*/ 111558 h 503774"/>
              <a:gd name="connsiteX1" fmla="*/ 439744 w 519288"/>
              <a:gd name="connsiteY1" fmla="*/ 276036 h 503774"/>
              <a:gd name="connsiteX2" fmla="*/ 439744 w 519288"/>
              <a:gd name="connsiteY2" fmla="*/ 484796 h 503774"/>
              <a:gd name="connsiteX3" fmla="*/ 433425 w 519288"/>
              <a:gd name="connsiteY3" fmla="*/ 503774 h 503774"/>
              <a:gd name="connsiteX4" fmla="*/ 414467 w 519288"/>
              <a:gd name="connsiteY4" fmla="*/ 503774 h 503774"/>
              <a:gd name="connsiteX5" fmla="*/ 319678 w 519288"/>
              <a:gd name="connsiteY5" fmla="*/ 503774 h 503774"/>
              <a:gd name="connsiteX6" fmla="*/ 313359 w 519288"/>
              <a:gd name="connsiteY6" fmla="*/ 503774 h 503774"/>
              <a:gd name="connsiteX7" fmla="*/ 307040 w 519288"/>
              <a:gd name="connsiteY7" fmla="*/ 497448 h 503774"/>
              <a:gd name="connsiteX8" fmla="*/ 307040 w 519288"/>
              <a:gd name="connsiteY8" fmla="*/ 396231 h 503774"/>
              <a:gd name="connsiteX9" fmla="*/ 212251 w 519288"/>
              <a:gd name="connsiteY9" fmla="*/ 396231 h 503774"/>
              <a:gd name="connsiteX10" fmla="*/ 212251 w 519288"/>
              <a:gd name="connsiteY10" fmla="*/ 497448 h 503774"/>
              <a:gd name="connsiteX11" fmla="*/ 212251 w 519288"/>
              <a:gd name="connsiteY11" fmla="*/ 503774 h 503774"/>
              <a:gd name="connsiteX12" fmla="*/ 199612 w 519288"/>
              <a:gd name="connsiteY12" fmla="*/ 503774 h 503774"/>
              <a:gd name="connsiteX13" fmla="*/ 104823 w 519288"/>
              <a:gd name="connsiteY13" fmla="*/ 503774 h 503774"/>
              <a:gd name="connsiteX14" fmla="*/ 92185 w 519288"/>
              <a:gd name="connsiteY14" fmla="*/ 503774 h 503774"/>
              <a:gd name="connsiteX15" fmla="*/ 79546 w 519288"/>
              <a:gd name="connsiteY15" fmla="*/ 484796 h 503774"/>
              <a:gd name="connsiteX16" fmla="*/ 79546 w 519288"/>
              <a:gd name="connsiteY16" fmla="*/ 276036 h 503774"/>
              <a:gd name="connsiteX17" fmla="*/ 259644 w 519288"/>
              <a:gd name="connsiteY17" fmla="*/ 0 h 503774"/>
              <a:gd name="connsiteX18" fmla="*/ 281809 w 519288"/>
              <a:gd name="connsiteY18" fmla="*/ 9516 h 503774"/>
              <a:gd name="connsiteX19" fmla="*/ 370468 w 519288"/>
              <a:gd name="connsiteY19" fmla="*/ 91992 h 503774"/>
              <a:gd name="connsiteX20" fmla="*/ 370468 w 519288"/>
              <a:gd name="connsiteY20" fmla="*/ 22205 h 503774"/>
              <a:gd name="connsiteX21" fmla="*/ 383134 w 519288"/>
              <a:gd name="connsiteY21" fmla="*/ 9516 h 503774"/>
              <a:gd name="connsiteX22" fmla="*/ 414798 w 519288"/>
              <a:gd name="connsiteY22" fmla="*/ 9516 h 503774"/>
              <a:gd name="connsiteX23" fmla="*/ 427463 w 519288"/>
              <a:gd name="connsiteY23" fmla="*/ 22205 h 503774"/>
              <a:gd name="connsiteX24" fmla="*/ 427463 w 519288"/>
              <a:gd name="connsiteY24" fmla="*/ 142746 h 503774"/>
              <a:gd name="connsiteX25" fmla="*/ 509789 w 519288"/>
              <a:gd name="connsiteY25" fmla="*/ 218877 h 503774"/>
              <a:gd name="connsiteX26" fmla="*/ 509789 w 519288"/>
              <a:gd name="connsiteY26" fmla="*/ 269631 h 503774"/>
              <a:gd name="connsiteX27" fmla="*/ 465460 w 519288"/>
              <a:gd name="connsiteY27" fmla="*/ 269631 h 503774"/>
              <a:gd name="connsiteX28" fmla="*/ 262810 w 519288"/>
              <a:gd name="connsiteY28" fmla="*/ 79303 h 503774"/>
              <a:gd name="connsiteX29" fmla="*/ 60161 w 519288"/>
              <a:gd name="connsiteY29" fmla="*/ 269631 h 503774"/>
              <a:gd name="connsiteX30" fmla="*/ 34830 w 519288"/>
              <a:gd name="connsiteY30" fmla="*/ 275975 h 503774"/>
              <a:gd name="connsiteX31" fmla="*/ 9499 w 519288"/>
              <a:gd name="connsiteY31" fmla="*/ 269631 h 503774"/>
              <a:gd name="connsiteX32" fmla="*/ 9499 w 519288"/>
              <a:gd name="connsiteY32" fmla="*/ 218877 h 503774"/>
              <a:gd name="connsiteX33" fmla="*/ 237479 w 519288"/>
              <a:gd name="connsiteY33" fmla="*/ 9516 h 503774"/>
              <a:gd name="connsiteX34" fmla="*/ 259644 w 519288"/>
              <a:gd name="connsiteY34" fmla="*/ 0 h 50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288" h="503774">
                <a:moveTo>
                  <a:pt x="262805" y="111558"/>
                </a:moveTo>
                <a:cubicBezTo>
                  <a:pt x="262805" y="111558"/>
                  <a:pt x="262805" y="111558"/>
                  <a:pt x="439744" y="276036"/>
                </a:cubicBezTo>
                <a:cubicBezTo>
                  <a:pt x="439744" y="276036"/>
                  <a:pt x="439744" y="276036"/>
                  <a:pt x="439744" y="484796"/>
                </a:cubicBezTo>
                <a:cubicBezTo>
                  <a:pt x="439744" y="497448"/>
                  <a:pt x="433425" y="503774"/>
                  <a:pt x="433425" y="503774"/>
                </a:cubicBezTo>
                <a:cubicBezTo>
                  <a:pt x="427106" y="503774"/>
                  <a:pt x="420786" y="503774"/>
                  <a:pt x="414467" y="503774"/>
                </a:cubicBezTo>
                <a:cubicBezTo>
                  <a:pt x="414467" y="503774"/>
                  <a:pt x="414467" y="503774"/>
                  <a:pt x="319678" y="503774"/>
                </a:cubicBezTo>
                <a:cubicBezTo>
                  <a:pt x="319678" y="503774"/>
                  <a:pt x="313359" y="503774"/>
                  <a:pt x="313359" y="503774"/>
                </a:cubicBezTo>
                <a:cubicBezTo>
                  <a:pt x="313359" y="503774"/>
                  <a:pt x="307040" y="497448"/>
                  <a:pt x="307040" y="497448"/>
                </a:cubicBezTo>
                <a:cubicBezTo>
                  <a:pt x="307040" y="497448"/>
                  <a:pt x="307040" y="497448"/>
                  <a:pt x="307040" y="396231"/>
                </a:cubicBezTo>
                <a:cubicBezTo>
                  <a:pt x="307040" y="396231"/>
                  <a:pt x="307040" y="396231"/>
                  <a:pt x="212251" y="396231"/>
                </a:cubicBezTo>
                <a:cubicBezTo>
                  <a:pt x="212251" y="396231"/>
                  <a:pt x="212251" y="396231"/>
                  <a:pt x="212251" y="497448"/>
                </a:cubicBezTo>
                <a:cubicBezTo>
                  <a:pt x="212251" y="497448"/>
                  <a:pt x="212251" y="503774"/>
                  <a:pt x="212251" y="503774"/>
                </a:cubicBezTo>
                <a:cubicBezTo>
                  <a:pt x="205931" y="503774"/>
                  <a:pt x="205931" y="503774"/>
                  <a:pt x="199612" y="503774"/>
                </a:cubicBezTo>
                <a:cubicBezTo>
                  <a:pt x="199612" y="503774"/>
                  <a:pt x="199612" y="503774"/>
                  <a:pt x="104823" y="503774"/>
                </a:cubicBezTo>
                <a:cubicBezTo>
                  <a:pt x="98504" y="503774"/>
                  <a:pt x="98504" y="503774"/>
                  <a:pt x="92185" y="503774"/>
                </a:cubicBezTo>
                <a:cubicBezTo>
                  <a:pt x="85865" y="503774"/>
                  <a:pt x="79546" y="497448"/>
                  <a:pt x="79546" y="484796"/>
                </a:cubicBezTo>
                <a:cubicBezTo>
                  <a:pt x="79546" y="484796"/>
                  <a:pt x="79546" y="484796"/>
                  <a:pt x="79546" y="276036"/>
                </a:cubicBezTo>
                <a:close/>
                <a:moveTo>
                  <a:pt x="259644" y="0"/>
                </a:moveTo>
                <a:cubicBezTo>
                  <a:pt x="267560" y="0"/>
                  <a:pt x="275476" y="3172"/>
                  <a:pt x="281809" y="9516"/>
                </a:cubicBezTo>
                <a:cubicBezTo>
                  <a:pt x="281809" y="9516"/>
                  <a:pt x="281809" y="9516"/>
                  <a:pt x="370468" y="91992"/>
                </a:cubicBezTo>
                <a:cubicBezTo>
                  <a:pt x="370468" y="91992"/>
                  <a:pt x="370468" y="91992"/>
                  <a:pt x="370468" y="22205"/>
                </a:cubicBezTo>
                <a:cubicBezTo>
                  <a:pt x="370468" y="15861"/>
                  <a:pt x="376801" y="9516"/>
                  <a:pt x="383134" y="9516"/>
                </a:cubicBezTo>
                <a:cubicBezTo>
                  <a:pt x="383134" y="9516"/>
                  <a:pt x="383134" y="9516"/>
                  <a:pt x="414798" y="9516"/>
                </a:cubicBezTo>
                <a:cubicBezTo>
                  <a:pt x="421130" y="9516"/>
                  <a:pt x="427463" y="15861"/>
                  <a:pt x="427463" y="22205"/>
                </a:cubicBezTo>
                <a:cubicBezTo>
                  <a:pt x="427463" y="22205"/>
                  <a:pt x="427463" y="22205"/>
                  <a:pt x="427463" y="142746"/>
                </a:cubicBezTo>
                <a:cubicBezTo>
                  <a:pt x="427463" y="142746"/>
                  <a:pt x="427463" y="142746"/>
                  <a:pt x="509789" y="218877"/>
                </a:cubicBezTo>
                <a:cubicBezTo>
                  <a:pt x="522455" y="231565"/>
                  <a:pt x="522455" y="250598"/>
                  <a:pt x="509789" y="269631"/>
                </a:cubicBezTo>
                <a:cubicBezTo>
                  <a:pt x="503457" y="282319"/>
                  <a:pt x="478126" y="282319"/>
                  <a:pt x="465460" y="269631"/>
                </a:cubicBezTo>
                <a:cubicBezTo>
                  <a:pt x="465460" y="269631"/>
                  <a:pt x="465460" y="269631"/>
                  <a:pt x="262810" y="79303"/>
                </a:cubicBezTo>
                <a:cubicBezTo>
                  <a:pt x="262810" y="79303"/>
                  <a:pt x="262810" y="79303"/>
                  <a:pt x="60161" y="269631"/>
                </a:cubicBezTo>
                <a:cubicBezTo>
                  <a:pt x="53828" y="275975"/>
                  <a:pt x="41163" y="275975"/>
                  <a:pt x="34830" y="275975"/>
                </a:cubicBezTo>
                <a:cubicBezTo>
                  <a:pt x="28497" y="275975"/>
                  <a:pt x="15831" y="275975"/>
                  <a:pt x="9499" y="269631"/>
                </a:cubicBezTo>
                <a:cubicBezTo>
                  <a:pt x="-3167" y="250598"/>
                  <a:pt x="-3167" y="231565"/>
                  <a:pt x="9499" y="218877"/>
                </a:cubicBezTo>
                <a:cubicBezTo>
                  <a:pt x="9499" y="218877"/>
                  <a:pt x="9499" y="218877"/>
                  <a:pt x="237479" y="9516"/>
                </a:cubicBezTo>
                <a:cubicBezTo>
                  <a:pt x="243812" y="3172"/>
                  <a:pt x="251728" y="0"/>
                  <a:pt x="259644" y="0"/>
                </a:cubicBezTo>
                <a:close/>
              </a:path>
            </a:pathLst>
          </a:cu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70" strike="noStrike" noProof="1"/>
          </a:p>
        </p:txBody>
      </p:sp>
      <p:sp>
        <p:nvSpPr>
          <p:cNvPr id="47199" name="文本框 37"/>
          <p:cNvSpPr txBox="1"/>
          <p:nvPr/>
        </p:nvSpPr>
        <p:spPr>
          <a:xfrm>
            <a:off x="5216525" y="4481513"/>
            <a:ext cx="3662363" cy="276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1200" b="1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</a:rPr>
              <a:t>单位 </a:t>
            </a:r>
            <a:r>
              <a:rPr lang="en-US" altLang="zh-CN" sz="1200" b="1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en-US" sz="1200" b="1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</a:rPr>
              <a:t>南方医科大学</a:t>
            </a:r>
            <a:r>
              <a:rPr lang="en-US" altLang="zh-CN" sz="1200" b="1">
                <a:solidFill>
                  <a:srgbClr val="127FB8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200" b="1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</a:rPr>
              <a:t>基础医学院</a:t>
            </a:r>
            <a:r>
              <a:rPr lang="en-US" altLang="zh-CN" sz="1200" b="1">
                <a:solidFill>
                  <a:srgbClr val="127FB8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200" b="1">
                <a:solidFill>
                  <a:srgbClr val="3B3838"/>
                </a:solidFill>
                <a:latin typeface="微软雅黑" panose="020B0503020204020204" charset="-122"/>
                <a:ea typeface="微软雅黑" panose="020B0503020204020204" charset="-122"/>
              </a:rPr>
              <a:t>细胞生物学教研室</a:t>
            </a:r>
            <a:endParaRPr lang="zh-CN" altLang="en-US" sz="1200" b="1">
              <a:solidFill>
                <a:srgbClr val="3B383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7200" name="Picture 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6138" y="4348163"/>
            <a:ext cx="374650" cy="404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201" name="Picture 1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378" y="5903913"/>
            <a:ext cx="2547937" cy="593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202" name="文本框 19"/>
          <p:cNvSpPr txBox="1"/>
          <p:nvPr/>
        </p:nvSpPr>
        <p:spPr>
          <a:xfrm>
            <a:off x="1646238" y="2303463"/>
            <a:ext cx="6443662" cy="12725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b="1" dirty="0">
                <a:solidFill>
                  <a:srgbClr val="0066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细胞分裂与细胞周期（</a:t>
            </a:r>
            <a:r>
              <a:rPr lang="en-US" altLang="zh-CN" sz="3600" b="1" dirty="0">
                <a:solidFill>
                  <a:srgbClr val="0066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r>
              <a:rPr lang="zh-CN" altLang="en-US" sz="3600" b="1" dirty="0">
                <a:solidFill>
                  <a:srgbClr val="0066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）</a:t>
            </a:r>
            <a:endParaRPr lang="en-US" altLang="zh-CN" sz="4400" b="1" dirty="0">
              <a:solidFill>
                <a:srgbClr val="2B2F3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8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Cell Division and Cell Cycle</a:t>
            </a:r>
            <a:endParaRPr lang="en-US" altLang="zh-CN" sz="2800" b="1" dirty="0">
              <a:solidFill>
                <a:srgbClr val="2B2F3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3315" name="Text Box 7"/>
          <p:cNvSpPr>
            <a:spLocks noGrp="1"/>
          </p:cNvSpPr>
          <p:nvPr>
            <p:ph type="body"/>
          </p:nvPr>
        </p:nvSpPr>
        <p:spPr>
          <a:xfrm>
            <a:off x="251460" y="1700530"/>
            <a:ext cx="5004435" cy="5028565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也称间接分裂（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indirect division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），是高等真核生物细胞分裂的主要方式，其形成与生物长期进化有关。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细胞核发生一系列复杂的变化（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DNA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复制、染色体组装等 ），并形成有丝分裂器。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将遗传物质平均分配到两个子代细胞中，保证了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遗传性状的延续性和稳定性。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是一个连续的动态变化过程。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整个分裂过程可被人为地划分为前期、前中期、中期、后期、末期及胞质分裂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个时期。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eaLnBrk="1" hangingPunct="1"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242" name="1 Título"/>
          <p:cNvSpPr txBox="1"/>
          <p:nvPr/>
        </p:nvSpPr>
        <p:spPr>
          <a:xfrm>
            <a:off x="1259840" y="404495"/>
            <a:ext cx="4898390" cy="52578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 fontAlgn="t">
              <a:buFont typeface="Arial" panose="020B0604020202020204" pitchFamily="34" charset="0"/>
            </a:pPr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二、有丝分裂</a:t>
            </a:r>
            <a:r>
              <a:rPr lang="zh-CN" altLang="en-US" sz="32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32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mitosis</a:t>
            </a:r>
            <a:r>
              <a:rPr lang="zh-CN" altLang="en-US" sz="32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3200" b="1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3215" y="1124585"/>
            <a:ext cx="1237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0000CC"/>
                </a:solidFill>
              </a:rPr>
              <a:t>概述</a:t>
            </a:r>
            <a:endParaRPr lang="zh-CN" altLang="en-US" sz="2800">
              <a:solidFill>
                <a:srgbClr val="0000CC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796280" y="4368800"/>
            <a:ext cx="3316605" cy="2489200"/>
            <a:chOff x="8221" y="4946"/>
            <a:chExt cx="5223" cy="3920"/>
          </a:xfrm>
        </p:grpSpPr>
        <p:sp>
          <p:nvSpPr>
            <p:cNvPr id="15363" name="Rectangle 9"/>
            <p:cNvSpPr/>
            <p:nvPr/>
          </p:nvSpPr>
          <p:spPr>
            <a:xfrm>
              <a:off x="8221" y="6080"/>
              <a:ext cx="2698" cy="89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中宋" pitchFamily="2" charset="-122"/>
                  <a:ea typeface="华文中宋" pitchFamily="2" charset="-122"/>
                </a:rPr>
                <a:t>有丝分裂期</a:t>
              </a:r>
              <a:endParaRPr lang="zh-CN" altLang="en-US" sz="2400" b="1" dirty="0">
                <a:solidFill>
                  <a:srgbClr val="C00000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15365" name="Rectangle 12"/>
            <p:cNvSpPr/>
            <p:nvPr/>
          </p:nvSpPr>
          <p:spPr>
            <a:xfrm>
              <a:off x="11282" y="4946"/>
              <a:ext cx="2162" cy="39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中宋" pitchFamily="2" charset="-122"/>
                  <a:ea typeface="华文中宋" pitchFamily="2" charset="-122"/>
                </a:rPr>
                <a:t>前期</a:t>
              </a:r>
              <a:endParaRPr lang="zh-CN" altLang="en-US" sz="2400" b="1" dirty="0">
                <a:solidFill>
                  <a:srgbClr val="C00000"/>
                </a:solidFill>
                <a:latin typeface="华文中宋" pitchFamily="2" charset="-122"/>
                <a:ea typeface="华文中宋" pitchFamily="2" charset="-122"/>
              </a:endParaRPr>
            </a:p>
            <a:p>
              <a:pPr marL="0" lvl="0" indent="0" eaLnBrk="1" hangingPunct="1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中宋" pitchFamily="2" charset="-122"/>
                  <a:ea typeface="华文中宋" pitchFamily="2" charset="-122"/>
                </a:rPr>
                <a:t>前中期</a:t>
              </a:r>
              <a:endParaRPr lang="zh-CN" altLang="en-US" sz="2400" b="1" dirty="0">
                <a:solidFill>
                  <a:srgbClr val="C00000"/>
                </a:solidFill>
                <a:latin typeface="华文中宋" pitchFamily="2" charset="-122"/>
                <a:ea typeface="华文中宋" pitchFamily="2" charset="-122"/>
              </a:endParaRPr>
            </a:p>
            <a:p>
              <a:pPr marL="0" lvl="0" indent="0" eaLnBrk="1" hangingPunct="1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中宋" pitchFamily="2" charset="-122"/>
                  <a:ea typeface="华文中宋" pitchFamily="2" charset="-122"/>
                </a:rPr>
                <a:t>中期</a:t>
              </a:r>
              <a:endParaRPr lang="zh-CN" altLang="en-US" sz="2400" b="1" dirty="0">
                <a:solidFill>
                  <a:srgbClr val="C00000"/>
                </a:solidFill>
                <a:latin typeface="华文中宋" pitchFamily="2" charset="-122"/>
                <a:ea typeface="华文中宋" pitchFamily="2" charset="-122"/>
              </a:endParaRPr>
            </a:p>
            <a:p>
              <a:pPr marL="0" lvl="0" indent="0" eaLnBrk="1" hangingPunct="1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中宋" pitchFamily="2" charset="-122"/>
                  <a:ea typeface="华文中宋" pitchFamily="2" charset="-122"/>
                </a:rPr>
                <a:t>后期</a:t>
              </a:r>
              <a:endParaRPr lang="zh-CN" altLang="en-US" sz="2400" b="1" dirty="0">
                <a:solidFill>
                  <a:srgbClr val="C00000"/>
                </a:solidFill>
                <a:latin typeface="华文中宋" pitchFamily="2" charset="-122"/>
                <a:ea typeface="华文中宋" pitchFamily="2" charset="-122"/>
              </a:endParaRPr>
            </a:p>
            <a:p>
              <a:pPr marL="0" lvl="0" indent="0" eaLnBrk="1" hangingPunct="1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C00000"/>
                  </a:solidFill>
                  <a:latin typeface="华文中宋" pitchFamily="2" charset="-122"/>
                  <a:ea typeface="华文中宋" pitchFamily="2" charset="-122"/>
                </a:rPr>
                <a:t>末期</a:t>
              </a:r>
              <a:endParaRPr lang="zh-CN" altLang="en-US" sz="2400" b="1" dirty="0">
                <a:solidFill>
                  <a:srgbClr val="C00000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15364" name="AutoShape 10"/>
            <p:cNvSpPr/>
            <p:nvPr/>
          </p:nvSpPr>
          <p:spPr>
            <a:xfrm>
              <a:off x="10919" y="5401"/>
              <a:ext cx="496" cy="3094"/>
            </a:xfrm>
            <a:prstGeom prst="leftBrace">
              <a:avLst>
                <a:gd name="adj1" fmla="val 37412"/>
                <a:gd name="adj2" fmla="val 50000"/>
              </a:avLst>
            </a:prstGeom>
            <a:noFill/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30000"/>
                </a:lnSpc>
                <a:spcBef>
                  <a:spcPct val="0"/>
                </a:spcBef>
                <a:buNone/>
              </a:pPr>
              <a:endParaRPr lang="zh-CN" altLang="en-US" sz="240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</p:grp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5657850" y="1358900"/>
            <a:ext cx="3435985" cy="2881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1266" name="1 Título"/>
          <p:cNvSpPr txBox="1"/>
          <p:nvPr/>
        </p:nvSpPr>
        <p:spPr>
          <a:xfrm>
            <a:off x="107315" y="1048385"/>
            <a:ext cx="4242435" cy="4476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fontAlgn="t">
              <a:buFont typeface="Arial" panose="020B0604020202020204" pitchFamily="34" charset="0"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（一）前期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华文中宋" pitchFamily="2" charset="-122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pitchFamily="18" charset="0"/>
                <a:ea typeface="华文中宋" pitchFamily="2" charset="-122"/>
                <a:cs typeface="Times New Roman" panose="02020603050405020304" pitchFamily="18" charset="0"/>
                <a:sym typeface="+mn-ea"/>
              </a:rPr>
              <a:t>prophase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华文中宋" pitchFamily="2" charset="-122"/>
                <a:cs typeface="Times New Roman" panose="02020603050405020304" pitchFamily="18" charset="0"/>
                <a:sym typeface="+mn-ea"/>
              </a:rPr>
              <a:t> ）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1267" name="2 Marcador de contenido"/>
          <p:cNvSpPr txBox="1">
            <a:spLocks noChangeArrowheads="1"/>
          </p:cNvSpPr>
          <p:nvPr/>
        </p:nvSpPr>
        <p:spPr bwMode="auto">
          <a:xfrm>
            <a:off x="206375" y="1557020"/>
            <a:ext cx="5200015" cy="2021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9pPr>
          </a:lstStyle>
          <a:p>
            <a:pPr marL="457200" marR="0" lvl="0" indent="-457200" algn="just" defTabSz="914400" rtl="0" eaLnBrk="1" fontAlgn="b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主要事件</a:t>
            </a:r>
            <a:endParaRPr kumimoji="0" lang="en-US" altLang="zh-CN" sz="20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just" defTabSz="914400" rtl="0" eaLnBrk="1" fontAlgn="b" hangingPunct="1">
              <a:lnSpc>
                <a:spcPts val="36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染色质凝集成染色体；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just" defTabSz="914400" rtl="0" eaLnBrk="1" fontAlgn="b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核仁缩小、逐渐消失；</a:t>
            </a: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just" defTabSz="914400" rtl="0" eaLnBrk="1" fontAlgn="b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分裂极确定。</a:t>
            </a:r>
            <a:endParaRPr kumimoji="0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6246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3731895"/>
            <a:ext cx="2971800" cy="26301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68" name="文本框 7"/>
          <p:cNvSpPr txBox="1"/>
          <p:nvPr/>
        </p:nvSpPr>
        <p:spPr>
          <a:xfrm>
            <a:off x="179705" y="6459855"/>
            <a:ext cx="2442845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>
              <a:buFont typeface="Arial" panose="020B0604020202020204" pitchFamily="34" charset="0"/>
            </a:pPr>
            <a:r>
              <a:rPr lang="zh-CN" altLang="en-US" sz="1600" dirty="0">
                <a:latin typeface="黑体" panose="02010609060101010101" pitchFamily="2" charset="-122"/>
                <a:ea typeface="黑体" panose="02010609060101010101" pitchFamily="2" charset="-122"/>
              </a:rPr>
              <a:t>有丝分裂前期细胞模式图</a:t>
            </a:r>
            <a:endParaRPr lang="zh-CN" altLang="en-US" sz="16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62478" name="Picture 11" descr="动物细胞有丝分裂前期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0" y="3686175"/>
            <a:ext cx="2571750" cy="27416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79" name="文本框 2"/>
          <p:cNvSpPr txBox="1"/>
          <p:nvPr/>
        </p:nvSpPr>
        <p:spPr>
          <a:xfrm>
            <a:off x="3419475" y="6452553"/>
            <a:ext cx="1487488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植物细胞</a:t>
            </a:r>
            <a:endParaRPr lang="zh-CN" altLang="en-US" sz="200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480" name="文本框 3"/>
          <p:cNvSpPr txBox="1"/>
          <p:nvPr/>
        </p:nvSpPr>
        <p:spPr>
          <a:xfrm>
            <a:off x="6947853" y="6459538"/>
            <a:ext cx="1487487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动物细胞</a:t>
            </a:r>
            <a:endParaRPr lang="zh-CN" altLang="en-US" sz="200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042920" y="3731895"/>
            <a:ext cx="3139440" cy="2712720"/>
            <a:chOff x="4792" y="5877"/>
            <a:chExt cx="4944" cy="4272"/>
          </a:xfrm>
        </p:grpSpPr>
        <p:pic>
          <p:nvPicPr>
            <p:cNvPr id="2" name="图片 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792" y="5877"/>
              <a:ext cx="4944" cy="4272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8674" y="9709"/>
              <a:ext cx="1020" cy="3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cxnSp>
          <p:nvCxnSpPr>
            <p:cNvPr id="5" name="直接箭头连接符 4"/>
            <p:cNvCxnSpPr/>
            <p:nvPr/>
          </p:nvCxnSpPr>
          <p:spPr>
            <a:xfrm>
              <a:off x="7221" y="6421"/>
              <a:ext cx="659" cy="55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</p:cxn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1126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1 Título"/>
          <p:cNvSpPr txBox="1"/>
          <p:nvPr/>
        </p:nvSpPr>
        <p:spPr>
          <a:xfrm>
            <a:off x="107315" y="1052830"/>
            <a:ext cx="5524500" cy="49022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fontAlgn="t">
              <a:buFont typeface="Arial" panose="020B0604020202020204" pitchFamily="34" charset="0"/>
            </a:pP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2. 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主要事件的形成机制（了解）</a:t>
            </a:r>
            <a:endParaRPr lang="es-HN" altLang="zh-CN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1267" name="2 Marcador de contenido"/>
          <p:cNvSpPr txBox="1"/>
          <p:nvPr/>
        </p:nvSpPr>
        <p:spPr>
          <a:xfrm>
            <a:off x="179705" y="1628775"/>
            <a:ext cx="8832215" cy="22891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algn="just" fontAlgn="b">
              <a:lnSpc>
                <a:spcPts val="3600"/>
              </a:lnSpc>
              <a:buFont typeface="Arial" panose="020B0604020202020204" pitchFamily="34" charset="0"/>
            </a:pP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（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）染色质凝集及核仁缩小并解体机制</a:t>
            </a:r>
            <a:r>
              <a:rPr lang="en-US" altLang="zh-CN" sz="2400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--</a:t>
            </a:r>
            <a:r>
              <a:rPr lang="zh-CN" altLang="en-US" sz="2400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染色体组装</a:t>
            </a:r>
            <a:endParaRPr lang="en-US" altLang="zh-CN" sz="2400" dirty="0">
              <a:solidFill>
                <a:srgbClr val="0000CC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algn="just" fontAlgn="b">
              <a:lnSpc>
                <a:spcPts val="3600"/>
              </a:lnSpc>
              <a:buFont typeface="Arial" panose="020B0604020202020204" pitchFamily="34" charset="0"/>
            </a:pP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由凝集素又称凝缩蛋白（</a:t>
            </a: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</a:rPr>
              <a:t>condensin</a:t>
            </a: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）和黏合素（</a:t>
            </a: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</a:rPr>
              <a:t>cohesin</a:t>
            </a: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）共同参与。</a:t>
            </a:r>
            <a:endParaRPr lang="zh-CN" altLang="en-US" sz="20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342900" indent="-342900" algn="just" fontAlgn="b">
              <a:lnSpc>
                <a:spcPts val="3600"/>
              </a:lnSpc>
              <a:buFont typeface="Wingdings" panose="05000000000000000000" charset="0"/>
              <a:buChar char="ü"/>
            </a:pP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凝集素：被</a:t>
            </a: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</a:rPr>
              <a:t>M-Cdk</a:t>
            </a: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磷酸化激活→在</a:t>
            </a: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</a:rPr>
              <a:t>DNA</a:t>
            </a: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分子上组装复合物→染色质凝集；</a:t>
            </a:r>
            <a:endParaRPr lang="zh-CN" altLang="en-US" sz="20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342900" indent="-342900" algn="just" fontAlgn="b">
              <a:lnSpc>
                <a:spcPts val="3600"/>
              </a:lnSpc>
              <a:buFont typeface="Wingdings" panose="05000000000000000000" charset="0"/>
              <a:buChar char="ü"/>
            </a:pP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黏合素：黏合姐妹染色单体。黏合素在</a:t>
            </a: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</a:rPr>
              <a:t>DNA</a:t>
            </a: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复制时结合于染色单体上，有丝分裂后期结合解开，使姐妹染色单体分开。</a:t>
            </a:r>
            <a:endParaRPr lang="en-US" altLang="zh-CN" sz="20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6451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3944620"/>
            <a:ext cx="3862070" cy="29133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4" name="AutoShape 4"/>
          <p:cNvSpPr/>
          <p:nvPr/>
        </p:nvSpPr>
        <p:spPr>
          <a:xfrm>
            <a:off x="4125595" y="5478780"/>
            <a:ext cx="914400" cy="342265"/>
          </a:xfrm>
          <a:prstGeom prst="rightArrow">
            <a:avLst>
              <a:gd name="adj1" fmla="val 50000"/>
              <a:gd name="adj2" fmla="val 60000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/>
          <a:lstStyle/>
          <a:p>
            <a:pPr algn="ctr"/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Heiti SC Light" charset="-122"/>
            </a:endParaRPr>
          </a:p>
        </p:txBody>
      </p:sp>
      <p:pic>
        <p:nvPicPr>
          <p:cNvPr id="64515" name="Picture 7" descr="C-F14-12(有丝分裂染色体)"/>
          <p:cNvPicPr>
            <a:picLocks noChangeAspect="1"/>
          </p:cNvPicPr>
          <p:nvPr/>
        </p:nvPicPr>
        <p:blipFill>
          <a:blip r:embed="rId2">
            <a:lum contrast="11999"/>
          </a:blip>
          <a:srcRect t="2856" r="3911" b="40036"/>
          <a:stretch>
            <a:fillRect/>
          </a:stretch>
        </p:blipFill>
        <p:spPr>
          <a:xfrm>
            <a:off x="5189220" y="3926205"/>
            <a:ext cx="3508375" cy="29317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112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4"/>
          <p:cNvSpPr/>
          <p:nvPr/>
        </p:nvSpPr>
        <p:spPr>
          <a:xfrm>
            <a:off x="107315" y="908685"/>
            <a:ext cx="7910830" cy="55308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凝缩蛋白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lang="en-US" altLang="zh-CN" sz="20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20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种亚基组成的蛋白复合体，与染色体凝集的发生相关。 </a:t>
            </a:r>
            <a:endParaRPr lang="zh-CN" altLang="en-US" sz="2000" b="1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5538" name="Rectangle 6"/>
          <p:cNvSpPr/>
          <p:nvPr/>
        </p:nvSpPr>
        <p:spPr>
          <a:xfrm>
            <a:off x="90170" y="1484630"/>
            <a:ext cx="8943340" cy="224536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lstStyle/>
          <a:p>
            <a:pPr marL="342900" indent="-342900" algn="just"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包括</a:t>
            </a:r>
            <a:r>
              <a:rPr lang="en-US" altLang="zh-CN" sz="2000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2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种染色体结构维持蛋白（</a:t>
            </a:r>
            <a:r>
              <a:rPr lang="en-US" altLang="zh-CN" sz="2000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structure maintenance of chromosome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，</a:t>
            </a:r>
            <a:r>
              <a:rPr lang="en-US" altLang="zh-CN" sz="2000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Smc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 ）</a:t>
            </a:r>
            <a:r>
              <a:rPr lang="en-US" altLang="zh-CN" sz="2000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Smc2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、</a:t>
            </a:r>
            <a:r>
              <a:rPr lang="en-US" altLang="zh-CN" sz="2000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Smc4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及</a:t>
            </a:r>
            <a:r>
              <a:rPr lang="en-US" altLang="zh-CN" sz="2000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3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种非</a:t>
            </a:r>
            <a:r>
              <a:rPr lang="en-US" altLang="zh-CN" sz="2000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Smc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蛋白。</a:t>
            </a:r>
            <a:endParaRPr lang="zh-CN" altLang="en-US" sz="2000" dirty="0">
              <a:solidFill>
                <a:srgbClr val="C00000"/>
              </a:solidFill>
              <a:latin typeface="黑体" panose="02010609060101010101" pitchFamily="2" charset="-122"/>
              <a:cs typeface="黑体" panose="02010609060101010101" pitchFamily="2" charset="-122"/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zh-CN" sz="2000" b="1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Smc</a:t>
            </a: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分子呈卷曲螺旋结构，头部末端具</a:t>
            </a:r>
            <a:r>
              <a:rPr lang="en-US" altLang="zh-CN" sz="2000" b="1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ATP</a:t>
            </a: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酶活性结构域，凝缩蛋白中的一个</a:t>
            </a:r>
            <a:r>
              <a:rPr lang="en-US" altLang="zh-CN" sz="2000" b="1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Smc</a:t>
            </a: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分子穿越</a:t>
            </a:r>
            <a:r>
              <a:rPr lang="en-US" altLang="zh-CN" sz="2000" b="1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DNA</a:t>
            </a: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螺旋结构，与另一</a:t>
            </a:r>
            <a:r>
              <a:rPr lang="en-US" altLang="zh-CN" sz="2000" b="1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Smc</a:t>
            </a: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分子在尾部末端相连，形成的二聚体呈现</a:t>
            </a:r>
            <a:r>
              <a:rPr lang="en-US" altLang="zh-CN" sz="2000" b="1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V</a:t>
            </a: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形。</a:t>
            </a:r>
            <a:endParaRPr lang="zh-CN" altLang="en-US" sz="2000" b="1" dirty="0">
              <a:solidFill>
                <a:srgbClr val="C00000"/>
              </a:solidFill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三种非</a:t>
            </a:r>
            <a:r>
              <a:rPr lang="en-US" altLang="zh-CN" sz="2000" b="1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Smc</a:t>
            </a: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蛋白将两个</a:t>
            </a:r>
            <a:r>
              <a:rPr lang="en-US" altLang="zh-CN" sz="2000" b="1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Smc</a:t>
            </a: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分子头部连接在一起，整个凝缩蛋白复合体形成一种环状结构。 </a:t>
            </a:r>
            <a:endParaRPr lang="zh-CN" altLang="en-US" sz="2000" b="1" dirty="0">
              <a:solidFill>
                <a:srgbClr val="C00000"/>
              </a:solidFill>
              <a:latin typeface="黑体" panose="02010609060101010101" pitchFamily="2" charset="-122"/>
              <a:cs typeface="黑体" panose="02010609060101010101" pitchFamily="2" charset="-122"/>
            </a:endParaRPr>
          </a:p>
        </p:txBody>
      </p:sp>
      <p:sp>
        <p:nvSpPr>
          <p:cNvPr id="65539" name="矩形 1"/>
          <p:cNvSpPr/>
          <p:nvPr/>
        </p:nvSpPr>
        <p:spPr>
          <a:xfrm>
            <a:off x="90170" y="6372860"/>
            <a:ext cx="7576185" cy="404495"/>
          </a:xfrm>
          <a:prstGeom prst="rect">
            <a:avLst/>
          </a:prstGeom>
          <a:solidFill>
            <a:srgbClr val="3A7BCB"/>
          </a:solidFill>
          <a:ln w="9525">
            <a:noFill/>
          </a:ln>
        </p:spPr>
        <p:txBody>
          <a:bodyPr wrap="square" lIns="91440" tIns="45720" rIns="91440" bIns="45720" anchor="t"/>
          <a:lstStyle/>
          <a:p>
            <a:pPr>
              <a:buSzTx/>
            </a:pPr>
            <a:endParaRPr lang="es-ES" altLang="en-US">
              <a:latin typeface="Arial" panose="020B0604020202020204" pitchFamily="34" charset="0"/>
              <a:ea typeface="Heiti SC Light" charset="-122"/>
            </a:endParaRPr>
          </a:p>
        </p:txBody>
      </p:sp>
      <p:pic>
        <p:nvPicPr>
          <p:cNvPr id="66561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500" y="3516630"/>
            <a:ext cx="4537075" cy="27508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562" name="Rectangle 5"/>
          <p:cNvSpPr/>
          <p:nvPr/>
        </p:nvSpPr>
        <p:spPr>
          <a:xfrm>
            <a:off x="2667000" y="6371908"/>
            <a:ext cx="33131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Heiti SC Light" charset="-122"/>
              </a:rPr>
              <a:t>凝缩蛋白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ea typeface="Heiti SC Light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15695" y="332740"/>
            <a:ext cx="17538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FF00"/>
                </a:solidFill>
              </a:rPr>
              <a:t>知识拓展：</a:t>
            </a:r>
            <a:endParaRPr lang="zh-CN" altLang="en-US" sz="280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Text Box 6"/>
          <p:cNvSpPr txBox="1"/>
          <p:nvPr/>
        </p:nvSpPr>
        <p:spPr>
          <a:xfrm>
            <a:off x="107315" y="1124585"/>
            <a:ext cx="8963025" cy="14503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（</a:t>
            </a:r>
            <a:r>
              <a:rPr lang="en-US" altLang="zh-CN" sz="2400" b="1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2</a:t>
            </a:r>
            <a:r>
              <a:rPr lang="zh-CN" altLang="en-US" sz="2400" b="1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）分裂极确定的机制</a:t>
            </a:r>
            <a:r>
              <a:rPr lang="en-US" altLang="zh-CN" sz="2400" b="1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--</a:t>
            </a:r>
            <a:r>
              <a:rPr lang="zh-CN" altLang="en-US" sz="2400" b="1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马达蛋白与中心体的极向移动</a:t>
            </a:r>
            <a:endParaRPr lang="zh-CN" altLang="en-US" sz="2400" b="1" dirty="0">
              <a:solidFill>
                <a:srgbClr val="0000CC"/>
              </a:solidFill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   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中心体（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centrosome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）以星体（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aster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）为轨道移向细胞两极，它们最后到达的位置将决定细胞分裂极。</a:t>
            </a:r>
            <a:endParaRPr lang="zh-CN" altLang="en-US" sz="20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pic>
        <p:nvPicPr>
          <p:cNvPr id="17410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160" y="2780665"/>
            <a:ext cx="7590790" cy="32537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1" name="Rectangle 5"/>
          <p:cNvSpPr/>
          <p:nvPr/>
        </p:nvSpPr>
        <p:spPr>
          <a:xfrm>
            <a:off x="2051685" y="6165215"/>
            <a:ext cx="3417570" cy="3854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noAutofit/>
          </a:bodyPr>
          <a:p>
            <a:r>
              <a:rPr lang="zh-CN" altLang="en-US" sz="1800" dirty="0">
                <a:solidFill>
                  <a:srgbClr val="C00000"/>
                </a:solidFill>
                <a:latin typeface="Times New Roman" panose="02020603050405020304" pitchFamily="18" charset="0"/>
              </a:rPr>
              <a:t>马达蛋白与中心体的极向移动</a:t>
            </a:r>
            <a:endParaRPr lang="zh-CN" altLang="en-US" sz="1800" dirty="0">
              <a:solidFill>
                <a:srgbClr val="C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8434" name="Rectangle 4"/>
          <p:cNvSpPr/>
          <p:nvPr/>
        </p:nvSpPr>
        <p:spPr>
          <a:xfrm>
            <a:off x="441325" y="1772920"/>
            <a:ext cx="3762375" cy="169164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主要事件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核膜的崩裂；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纺锤体的形成；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染色体向赤道面运动。 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435" name="Rectangle 5"/>
          <p:cNvSpPr/>
          <p:nvPr/>
        </p:nvSpPr>
        <p:spPr>
          <a:xfrm>
            <a:off x="107315" y="998220"/>
            <a:ext cx="51854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zh-CN" altLang="en-US" sz="2800" dirty="0">
                <a:solidFill>
                  <a:srgbClr val="C00000"/>
                </a:solidFill>
                <a:latin typeface="宋体" panose="02010600030101010101" pitchFamily="2" charset="-122"/>
              </a:rPr>
              <a:t>（二）前中期（</a:t>
            </a:r>
            <a:r>
              <a:rPr lang="en-US" altLang="zh-CN" sz="2800" dirty="0">
                <a:solidFill>
                  <a:srgbClr val="C00000"/>
                </a:solidFill>
                <a:latin typeface="宋体" panose="02010600030101010101" pitchFamily="2" charset="-122"/>
              </a:rPr>
              <a:t>prometaphase</a:t>
            </a:r>
            <a:r>
              <a:rPr lang="zh-CN" altLang="en-US" sz="2800" dirty="0">
                <a:solidFill>
                  <a:srgbClr val="C00000"/>
                </a:solidFill>
                <a:latin typeface="宋体" panose="02010600030101010101" pitchFamily="2" charset="-122"/>
              </a:rPr>
              <a:t>）</a:t>
            </a:r>
            <a:endParaRPr lang="zh-CN" altLang="en-US" sz="2800" dirty="0">
              <a:solidFill>
                <a:srgbClr val="C00000"/>
              </a:solidFill>
              <a:latin typeface="宋体" panose="02010600030101010101" pitchFamily="2" charset="-122"/>
            </a:endParaRPr>
          </a:p>
        </p:txBody>
      </p:sp>
      <p:pic>
        <p:nvPicPr>
          <p:cNvPr id="18436" name="Picture 9" descr="8prometaphas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4004945"/>
            <a:ext cx="2832735" cy="202565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" name="组合 5"/>
          <p:cNvGrpSpPr/>
          <p:nvPr/>
        </p:nvGrpSpPr>
        <p:grpSpPr>
          <a:xfrm>
            <a:off x="3002280" y="3717290"/>
            <a:ext cx="3139440" cy="2712720"/>
            <a:chOff x="4792" y="5877"/>
            <a:chExt cx="4944" cy="4272"/>
          </a:xfrm>
        </p:grpSpPr>
        <p:pic>
          <p:nvPicPr>
            <p:cNvPr id="3" name="图片 2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792" y="5877"/>
              <a:ext cx="4944" cy="4272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8674" y="9709"/>
              <a:ext cx="1020" cy="34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cxnSp>
          <p:nvCxnSpPr>
            <p:cNvPr id="5" name="直接箭头连接符 4"/>
            <p:cNvCxnSpPr/>
            <p:nvPr/>
          </p:nvCxnSpPr>
          <p:spPr>
            <a:xfrm>
              <a:off x="6066" y="7328"/>
              <a:ext cx="659" cy="55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</p:cxnSp>
      </p:grpSp>
      <p:grpSp>
        <p:nvGrpSpPr>
          <p:cNvPr id="10" name="组合 9"/>
          <p:cNvGrpSpPr/>
          <p:nvPr/>
        </p:nvGrpSpPr>
        <p:grpSpPr>
          <a:xfrm>
            <a:off x="6275705" y="3733165"/>
            <a:ext cx="2842260" cy="2697480"/>
            <a:chOff x="9883" y="5879"/>
            <a:chExt cx="4476" cy="4248"/>
          </a:xfrm>
        </p:grpSpPr>
        <p:pic>
          <p:nvPicPr>
            <p:cNvPr id="7" name="图片 6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9883" y="5879"/>
              <a:ext cx="4476" cy="4248"/>
            </a:xfrm>
            <a:prstGeom prst="rect">
              <a:avLst/>
            </a:prstGeom>
          </p:spPr>
        </p:pic>
        <p:cxnSp>
          <p:nvCxnSpPr>
            <p:cNvPr id="9" name="直接箭头连接符 8"/>
            <p:cNvCxnSpPr/>
            <p:nvPr/>
          </p:nvCxnSpPr>
          <p:spPr>
            <a:xfrm>
              <a:off x="11060" y="5942"/>
              <a:ext cx="449" cy="36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</p:cxnSp>
      </p:grpSp>
      <p:sp>
        <p:nvSpPr>
          <p:cNvPr id="62468" name="文本框 7"/>
          <p:cNvSpPr txBox="1"/>
          <p:nvPr/>
        </p:nvSpPr>
        <p:spPr>
          <a:xfrm>
            <a:off x="34925" y="6459855"/>
            <a:ext cx="2779395" cy="3371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l">
              <a:buFont typeface="Arial" panose="020B0604020202020204" pitchFamily="34" charset="0"/>
            </a:pPr>
            <a:r>
              <a:rPr lang="zh-CN" altLang="en-US" sz="1600" dirty="0">
                <a:latin typeface="黑体" panose="02010609060101010101" pitchFamily="2" charset="-122"/>
                <a:ea typeface="黑体" panose="02010609060101010101" pitchFamily="2" charset="-122"/>
              </a:rPr>
              <a:t>有丝分裂前中期细胞模式图</a:t>
            </a:r>
            <a:endParaRPr lang="zh-CN" altLang="en-US" sz="16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62479" name="文本框 2"/>
          <p:cNvSpPr txBox="1"/>
          <p:nvPr/>
        </p:nvSpPr>
        <p:spPr>
          <a:xfrm>
            <a:off x="3419475" y="6452553"/>
            <a:ext cx="1487488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植物细胞</a:t>
            </a:r>
            <a:endParaRPr lang="zh-CN" altLang="en-US" sz="200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480" name="文本框 3"/>
          <p:cNvSpPr txBox="1"/>
          <p:nvPr/>
        </p:nvSpPr>
        <p:spPr>
          <a:xfrm>
            <a:off x="6947853" y="6459538"/>
            <a:ext cx="1487487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动物细胞</a:t>
            </a:r>
            <a:endParaRPr lang="zh-CN" altLang="en-US" sz="200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0657" name="Picture 9" descr="13-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90" y="940435"/>
            <a:ext cx="3854450" cy="18402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60" name="文本框 10"/>
          <p:cNvSpPr txBox="1"/>
          <p:nvPr/>
        </p:nvSpPr>
        <p:spPr>
          <a:xfrm>
            <a:off x="6588125" y="2780348"/>
            <a:ext cx="13716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80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纺锤体</a:t>
            </a:r>
            <a:endParaRPr lang="zh-CN" altLang="en-US" sz="180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9458" name="Text Box 2"/>
          <p:cNvSpPr txBox="1"/>
          <p:nvPr/>
        </p:nvSpPr>
        <p:spPr>
          <a:xfrm>
            <a:off x="179070" y="1637348"/>
            <a:ext cx="66294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>
              <a:spcBef>
                <a:spcPct val="50000"/>
              </a:spcBef>
              <a:buFont typeface="Wingdings" panose="05000000000000000000" pitchFamily="2" charset="2"/>
            </a:pPr>
            <a:r>
              <a:rPr lang="zh-CN" sz="2000" dirty="0">
                <a:solidFill>
                  <a:srgbClr val="0000CC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</a:rPr>
              <a:t>1</a:t>
            </a:r>
            <a:r>
              <a:rPr lang="zh-CN" sz="2000" dirty="0">
                <a:solidFill>
                  <a:srgbClr val="0000CC"/>
                </a:solidFill>
                <a:latin typeface="Times New Roman" panose="02020603050405020304" pitchFamily="18" charset="0"/>
              </a:rPr>
              <a:t>）</a:t>
            </a:r>
            <a:r>
              <a:rPr lang="zh-CN" altLang="en-US" sz="2000" dirty="0">
                <a:solidFill>
                  <a:srgbClr val="0000CC"/>
                </a:solidFill>
                <a:latin typeface="Times New Roman" panose="02020603050405020304" pitchFamily="18" charset="0"/>
              </a:rPr>
              <a:t>核膜崩裂机制</a:t>
            </a:r>
            <a:r>
              <a:rPr lang="en-US" altLang="zh-CN" sz="2000" dirty="0">
                <a:solidFill>
                  <a:srgbClr val="0000CC"/>
                </a:solidFill>
                <a:latin typeface="Times New Roman" panose="02020603050405020304" pitchFamily="18" charset="0"/>
              </a:rPr>
              <a:t>--</a:t>
            </a:r>
            <a:r>
              <a:rPr lang="zh-CN" altLang="en-US" sz="2000" b="0" dirty="0">
                <a:solidFill>
                  <a:srgbClr val="0000CC"/>
                </a:solidFill>
                <a:latin typeface="宋体" panose="02010600030101010101" pitchFamily="2" charset="-122"/>
              </a:rPr>
              <a:t>核纤层磷酸化降解</a:t>
            </a:r>
            <a:endParaRPr lang="zh-CN" altLang="en-US" sz="2000" b="0" dirty="0">
              <a:solidFill>
                <a:srgbClr val="0000CC"/>
              </a:solidFill>
              <a:latin typeface="宋体" panose="02010600030101010101" pitchFamily="2" charset="-122"/>
            </a:endParaRPr>
          </a:p>
        </p:txBody>
      </p:sp>
      <p:pic>
        <p:nvPicPr>
          <p:cNvPr id="19459" name="Picture 3" descr="细胞分裂核膜的消失"/>
          <p:cNvPicPr>
            <a:picLocks noChangeAspect="1"/>
          </p:cNvPicPr>
          <p:nvPr/>
        </p:nvPicPr>
        <p:blipFill>
          <a:blip r:embed="rId1">
            <a:lum bright="-12000" contrast="30000"/>
          </a:blip>
          <a:stretch>
            <a:fillRect/>
          </a:stretch>
        </p:blipFill>
        <p:spPr>
          <a:xfrm>
            <a:off x="2063750" y="2875280"/>
            <a:ext cx="5345430" cy="37255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0" name="Rectangle 6"/>
          <p:cNvSpPr/>
          <p:nvPr/>
        </p:nvSpPr>
        <p:spPr>
          <a:xfrm>
            <a:off x="107315" y="2102485"/>
            <a:ext cx="8929688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342900" indent="-342900" algn="just">
              <a:spcBef>
                <a:spcPct val="50000"/>
              </a:spcBef>
              <a:buFont typeface="Wingdings" panose="05000000000000000000" charset="0"/>
              <a:buChar char="Ø"/>
            </a:pPr>
            <a:r>
              <a:rPr lang="zh-CN" altLang="en-US" sz="2000" b="0" dirty="0">
                <a:latin typeface="Times New Roman" panose="02020603050405020304" pitchFamily="18" charset="0"/>
              </a:rPr>
              <a:t>核纤层蛋白磷酸化使核纤层解体，核膜因此破裂，形成许多断片及小泡，分布于胞质中。</a:t>
            </a:r>
            <a:endParaRPr lang="zh-CN" altLang="en-US" sz="2000" b="0" dirty="0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1266" name="1 Título"/>
          <p:cNvSpPr txBox="1"/>
          <p:nvPr/>
        </p:nvSpPr>
        <p:spPr>
          <a:xfrm>
            <a:off x="179070" y="1052830"/>
            <a:ext cx="5524500" cy="49022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 fontAlgn="t">
              <a:buFont typeface="Arial" panose="020B0604020202020204" pitchFamily="34" charset="0"/>
            </a:pP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</a:rPr>
              <a:t>2. 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主要事件的形成机制（了解）</a:t>
            </a:r>
            <a:endParaRPr lang="es-HN" altLang="zh-CN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1507" name="Rectangle 6"/>
          <p:cNvSpPr/>
          <p:nvPr/>
        </p:nvSpPr>
        <p:spPr>
          <a:xfrm>
            <a:off x="251460" y="1471930"/>
            <a:ext cx="8687435" cy="8915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altLang="zh-CN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始于有丝分裂前期，完成于有丝分裂中期</a:t>
            </a:r>
            <a:r>
              <a:rPr lang="zh-CN" alt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20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20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由极间微管、动粒微管和星体微管组合形成纺锤样结构。</a:t>
            </a:r>
            <a:endParaRPr lang="zh-CN" altLang="en-US" sz="20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482" name="Text Box 2"/>
          <p:cNvSpPr txBox="1"/>
          <p:nvPr/>
        </p:nvSpPr>
        <p:spPr>
          <a:xfrm>
            <a:off x="179705" y="1073150"/>
            <a:ext cx="668909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zh-CN" sz="2000" dirty="0">
                <a:solidFill>
                  <a:srgbClr val="0000CC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000" dirty="0">
                <a:solidFill>
                  <a:srgbClr val="0000CC"/>
                </a:solidFill>
                <a:latin typeface="宋体" panose="02010600030101010101" pitchFamily="2" charset="-122"/>
              </a:rPr>
              <a:t>2</a:t>
            </a:r>
            <a:r>
              <a:rPr lang="zh-CN" sz="2000" dirty="0">
                <a:solidFill>
                  <a:srgbClr val="0000CC"/>
                </a:solidFill>
                <a:latin typeface="宋体" panose="02010600030101010101" pitchFamily="2" charset="-122"/>
              </a:rPr>
              <a:t>）</a:t>
            </a:r>
            <a:r>
              <a:rPr lang="zh-CN" altLang="en-US" sz="2000" dirty="0">
                <a:solidFill>
                  <a:srgbClr val="0000CC"/>
                </a:solidFill>
                <a:latin typeface="宋体" panose="02010600030101010101" pitchFamily="2" charset="-122"/>
              </a:rPr>
              <a:t>纺锤体的形成机制</a:t>
            </a:r>
            <a:r>
              <a:rPr lang="en-US" altLang="zh-CN" sz="2000" dirty="0">
                <a:solidFill>
                  <a:srgbClr val="0000CC"/>
                </a:solidFill>
                <a:latin typeface="宋体" panose="02010600030101010101" pitchFamily="2" charset="-122"/>
              </a:rPr>
              <a:t>--</a:t>
            </a:r>
            <a:r>
              <a:rPr lang="zh-CN" altLang="en-US" sz="2000" dirty="0">
                <a:solidFill>
                  <a:srgbClr val="0000CC"/>
                </a:solidFill>
                <a:latin typeface="宋体" panose="02010600030101010101" pitchFamily="2" charset="-122"/>
              </a:rPr>
              <a:t>马达</a:t>
            </a:r>
            <a:r>
              <a:rPr lang="zh-CN" altLang="en-US" sz="2000" dirty="0">
                <a:solidFill>
                  <a:srgbClr val="0000CC"/>
                </a:solidFill>
                <a:latin typeface="宋体" panose="02010600030101010101" pitchFamily="2" charset="-122"/>
              </a:rPr>
              <a:t>蛋白的趋向性运动</a:t>
            </a:r>
            <a:r>
              <a:rPr lang="zh-CN" altLang="en-US" sz="2000" b="0" dirty="0">
                <a:solidFill>
                  <a:srgbClr val="0000CC"/>
                </a:solidFill>
                <a:latin typeface="宋体" panose="02010600030101010101" pitchFamily="2" charset="-122"/>
              </a:rPr>
              <a:t>　</a:t>
            </a:r>
            <a:endParaRPr lang="zh-CN" altLang="en-US" sz="2000" b="0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  <p:sp>
        <p:nvSpPr>
          <p:cNvPr id="23554" name="Rectangle 9"/>
          <p:cNvSpPr/>
          <p:nvPr/>
        </p:nvSpPr>
        <p:spPr>
          <a:xfrm>
            <a:off x="755650" y="2277110"/>
            <a:ext cx="8324850" cy="16916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lvl="0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C00000"/>
                </a:solidFill>
                <a:latin typeface="华文中宋" pitchFamily="2" charset="-122"/>
                <a:ea typeface="华文中宋" pitchFamily="2" charset="-122"/>
              </a:rPr>
              <a:t>星体微管：排列于中心体周围，在中心体向细胞两极的移动中起主导作用 。</a:t>
            </a:r>
            <a:endParaRPr lang="zh-CN" altLang="en-US" sz="2000" b="1" dirty="0">
              <a:solidFill>
                <a:srgbClr val="C00000"/>
              </a:solidFill>
              <a:latin typeface="华文中宋" pitchFamily="2" charset="-122"/>
              <a:ea typeface="华文中宋" pitchFamily="2" charset="-122"/>
            </a:endParaRPr>
          </a:p>
          <a:p>
            <a:pPr lvl="0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C00000"/>
                </a:solidFill>
                <a:latin typeface="华文中宋" pitchFamily="2" charset="-122"/>
                <a:ea typeface="华文中宋" pitchFamily="2" charset="-122"/>
              </a:rPr>
              <a:t>动粒微管 ：由纺锤体的一极发出，末端附着于染色体动粒上。</a:t>
            </a:r>
            <a:endParaRPr lang="zh-CN" altLang="en-US" sz="2000" b="1" dirty="0">
              <a:solidFill>
                <a:srgbClr val="C00000"/>
              </a:solidFill>
              <a:latin typeface="华文中宋" pitchFamily="2" charset="-122"/>
              <a:ea typeface="华文中宋" pitchFamily="2" charset="-122"/>
            </a:endParaRPr>
          </a:p>
          <a:p>
            <a:pPr lvl="0" eaLnBrk="1" hangingPunct="1">
              <a:lnSpc>
                <a:spcPct val="13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C00000"/>
                </a:solidFill>
                <a:latin typeface="华文中宋" pitchFamily="2" charset="-122"/>
                <a:ea typeface="华文中宋" pitchFamily="2" charset="-122"/>
              </a:rPr>
              <a:t>极间微管：来自纺锤体两极，彼此在纺锤体赤道面重叠、交叉的微管。 </a:t>
            </a:r>
            <a:endParaRPr lang="zh-CN" altLang="en-US" sz="2000" b="1" dirty="0">
              <a:solidFill>
                <a:srgbClr val="C000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70657" name="Picture 9" descr="13-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305" y="4077335"/>
            <a:ext cx="6281420" cy="24231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1267" name="2 Marcador de contenido"/>
          <p:cNvSpPr txBox="1"/>
          <p:nvPr/>
        </p:nvSpPr>
        <p:spPr>
          <a:xfrm>
            <a:off x="106680" y="980440"/>
            <a:ext cx="8933815" cy="200215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algn="just" fontAlgn="b">
              <a:lnSpc>
                <a:spcPts val="3600"/>
              </a:lnSpc>
            </a:pPr>
            <a:r>
              <a:rPr lang="zh-CN" altLang="en-US" sz="2000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（</a:t>
            </a:r>
            <a:r>
              <a:rPr lang="en-US" altLang="zh-CN" sz="2000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3</a:t>
            </a:r>
            <a:r>
              <a:rPr lang="zh-CN" altLang="en-US" sz="2000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）</a:t>
            </a:r>
            <a:r>
              <a:rPr lang="zh-CN" altLang="en-US" sz="2000" dirty="0">
                <a:solidFill>
                  <a:srgbClr val="0000CC"/>
                </a:solidFill>
                <a:latin typeface="宋体" panose="02010600030101010101" pitchFamily="2" charset="-122"/>
                <a:sym typeface="+mn-ea"/>
              </a:rPr>
              <a:t>染色体向赤道面运动</a:t>
            </a:r>
            <a:r>
              <a:rPr lang="zh-CN" altLang="en-US" sz="2000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的机制</a:t>
            </a:r>
            <a:r>
              <a:rPr lang="en-US" altLang="zh-CN" sz="2000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--</a:t>
            </a:r>
            <a:r>
              <a:rPr lang="zh-CN" altLang="en-US" sz="2000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搜索与捕获机制</a:t>
            </a:r>
            <a:endParaRPr lang="en-US" altLang="zh-CN" sz="2000" dirty="0">
              <a:solidFill>
                <a:srgbClr val="0000CC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342900" indent="-342900" algn="just" fontAlgn="b">
              <a:lnSpc>
                <a:spcPts val="3600"/>
              </a:lnSpc>
              <a:buFont typeface="Wingdings" panose="05000000000000000000" charset="0"/>
              <a:buChar char="Ø"/>
            </a:pPr>
            <a:r>
              <a:rPr lang="zh-CN" altLang="en-US" sz="2000" b="0" dirty="0">
                <a:latin typeface="宋体" panose="02010600030101010101" pitchFamily="2" charset="-122"/>
                <a:sym typeface="+mn-ea"/>
              </a:rPr>
              <a:t>游离于细胞质中的染色体不断振动，捕捉纺锤体微管；</a:t>
            </a:r>
            <a:endParaRPr lang="zh-CN" altLang="en-US" sz="2000" b="0" dirty="0">
              <a:latin typeface="宋体" panose="02010600030101010101" pitchFamily="2" charset="-122"/>
              <a:sym typeface="+mn-ea"/>
            </a:endParaRPr>
          </a:p>
          <a:p>
            <a:pPr marL="342900" indent="-342900" algn="just" fontAlgn="b">
              <a:lnSpc>
                <a:spcPts val="3600"/>
              </a:lnSpc>
              <a:buFont typeface="Wingdings" panose="05000000000000000000" charset="0"/>
              <a:buChar char="Ø"/>
            </a:pPr>
            <a:r>
              <a:rPr lang="zh-CN" altLang="en-US" sz="2000" b="0" dirty="0">
                <a:latin typeface="宋体" panose="02010600030101010101" pitchFamily="2" charset="-122"/>
                <a:sym typeface="+mn-ea"/>
              </a:rPr>
              <a:t>染色体两侧着丝粒分别与两极来的微管相连，两侧纺锤丝对染色体产生拉力；</a:t>
            </a:r>
            <a:endParaRPr lang="zh-CN" altLang="en-US" sz="2000" b="0" dirty="0">
              <a:latin typeface="宋体" panose="02010600030101010101" pitchFamily="2" charset="-122"/>
              <a:sym typeface="+mn-ea"/>
            </a:endParaRPr>
          </a:p>
          <a:p>
            <a:pPr marL="342900" indent="-342900" algn="just" fontAlgn="b">
              <a:lnSpc>
                <a:spcPts val="3600"/>
              </a:lnSpc>
              <a:buFont typeface="Wingdings" panose="05000000000000000000" charset="0"/>
              <a:buChar char="Ø"/>
            </a:pPr>
            <a:r>
              <a:rPr lang="zh-CN" altLang="en-US" sz="2000" b="0" dirty="0">
                <a:latin typeface="宋体" panose="02010600030101010101" pitchFamily="2" charset="-122"/>
                <a:sym typeface="+mn-ea"/>
              </a:rPr>
              <a:t>两侧拉力达到平衡时，染色体就排列在赤道面上。</a:t>
            </a:r>
            <a:endParaRPr lang="zh-CN" altLang="en-US" sz="20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7168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2799080"/>
            <a:ext cx="6059170" cy="23387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2 Marcador de contenido"/>
          <p:cNvSpPr txBox="1"/>
          <p:nvPr/>
        </p:nvSpPr>
        <p:spPr>
          <a:xfrm>
            <a:off x="34925" y="5157470"/>
            <a:ext cx="6998335" cy="1703705"/>
          </a:xfrm>
          <a:prstGeom prst="rect">
            <a:avLst/>
          </a:prstGeom>
          <a:noFill/>
          <a:ln w="9525">
            <a:noFill/>
          </a:ln>
        </p:spPr>
        <p:txBody>
          <a:bodyPr lIns="0" tIns="0" bIns="0" anchor="t"/>
          <a:lstStyle/>
          <a:p>
            <a:pPr indent="457200" algn="l">
              <a:lnSpc>
                <a:spcPts val="2700"/>
              </a:lnSpc>
              <a:buFont typeface="Arial" panose="020B0604020202020204" pitchFamily="34" charset="0"/>
            </a:pP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纺锤体“捕获”染色体机制的示意图</a:t>
            </a:r>
            <a:endParaRPr lang="zh-CN" altLang="en-US" sz="1600" dirty="0">
              <a:solidFill>
                <a:srgbClr val="C0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indent="457200" algn="l">
              <a:lnSpc>
                <a:spcPts val="2700"/>
              </a:lnSpc>
              <a:buFont typeface="Arial" panose="020B0604020202020204" pitchFamily="34" charset="0"/>
            </a:pPr>
            <a:r>
              <a:rPr lang="en-US" altLang="zh-CN" sz="1600" dirty="0">
                <a:latin typeface="黑体" panose="02010609060101010101" pitchFamily="2" charset="-122"/>
                <a:ea typeface="黑体" panose="02010609060101010101" pitchFamily="2" charset="-122"/>
              </a:rPr>
              <a:t>A.</a:t>
            </a:r>
            <a:r>
              <a:rPr lang="zh-CN" altLang="en-US" sz="1600" dirty="0">
                <a:latin typeface="黑体" panose="02010609060101010101" pitchFamily="2" charset="-122"/>
                <a:ea typeface="黑体" panose="02010609060101010101" pitchFamily="2" charset="-122"/>
              </a:rPr>
              <a:t>没有连接到纺锤体微管的染色体；</a:t>
            </a:r>
            <a:r>
              <a:rPr lang="en-US" altLang="zh-CN" sz="1600" dirty="0">
                <a:latin typeface="黑体" panose="02010609060101010101" pitchFamily="2" charset="-122"/>
                <a:ea typeface="黑体" panose="02010609060101010101" pitchFamily="2" charset="-122"/>
              </a:rPr>
              <a:t>B.</a:t>
            </a:r>
            <a:r>
              <a:rPr lang="zh-CN" altLang="en-US" sz="1600" dirty="0">
                <a:latin typeface="黑体" panose="02010609060101010101" pitchFamily="2" charset="-122"/>
                <a:ea typeface="黑体" panose="02010609060101010101" pitchFamily="2" charset="-122"/>
              </a:rPr>
              <a:t>一个动粒与星体微管的侧面结合；</a:t>
            </a:r>
            <a:endParaRPr lang="zh-CN" altLang="en-US" sz="16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indent="457200" algn="l">
              <a:lnSpc>
                <a:spcPts val="2700"/>
              </a:lnSpc>
              <a:buFont typeface="Arial" panose="020B0604020202020204" pitchFamily="34" charset="0"/>
            </a:pPr>
            <a:r>
              <a:rPr lang="en-US" altLang="zh-CN" sz="1600" dirty="0">
                <a:latin typeface="黑体" panose="02010609060101010101" pitchFamily="2" charset="-122"/>
                <a:ea typeface="黑体" panose="02010609060101010101" pitchFamily="2" charset="-122"/>
              </a:rPr>
              <a:t>C.</a:t>
            </a:r>
            <a:r>
              <a:rPr lang="zh-CN" altLang="en-US" sz="1600" dirty="0">
                <a:latin typeface="黑体" panose="02010609060101010101" pitchFamily="2" charset="-122"/>
                <a:ea typeface="黑体" panose="02010609060101010101" pitchFamily="2" charset="-122"/>
              </a:rPr>
              <a:t>染色体沿星体微管向纺锤体极滑动；</a:t>
            </a:r>
            <a:r>
              <a:rPr lang="en-US" altLang="zh-CN" sz="1600" dirty="0">
                <a:latin typeface="黑体" panose="02010609060101010101" pitchFamily="2" charset="-122"/>
                <a:ea typeface="黑体" panose="02010609060101010101" pitchFamily="2" charset="-122"/>
              </a:rPr>
              <a:t>D.</a:t>
            </a:r>
            <a:r>
              <a:rPr lang="zh-CN" altLang="en-US" sz="1600" dirty="0">
                <a:latin typeface="黑体" panose="02010609060101010101" pitchFamily="2" charset="-122"/>
                <a:ea typeface="黑体" panose="02010609060101010101" pitchFamily="2" charset="-122"/>
              </a:rPr>
              <a:t>与星体微管侧面结合的动粒转变为端点结合，形成动粒微管；</a:t>
            </a:r>
            <a:r>
              <a:rPr lang="en-US" altLang="zh-CN" sz="1600" dirty="0">
                <a:latin typeface="黑体" panose="02010609060101010101" pitchFamily="2" charset="-122"/>
                <a:ea typeface="黑体" panose="02010609060101010101" pitchFamily="2" charset="-122"/>
              </a:rPr>
              <a:t>E.</a:t>
            </a:r>
            <a:r>
              <a:rPr lang="zh-CN" altLang="en-US" sz="1600" dirty="0">
                <a:latin typeface="黑体" panose="02010609060101010101" pitchFamily="2" charset="-122"/>
                <a:ea typeface="黑体" panose="02010609060101010101" pitchFamily="2" charset="-122"/>
              </a:rPr>
              <a:t>另一个动粒从反向的纺锤体极捕获微管，最终形成双极连接</a:t>
            </a:r>
            <a:endParaRPr lang="zh-CN" altLang="en-US" sz="16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23554" name="Picture 2" descr="18_21"/>
          <p:cNvPicPr>
            <a:picLocks noChangeAspect="1"/>
          </p:cNvPicPr>
          <p:nvPr/>
        </p:nvPicPr>
        <p:blipFill>
          <a:blip r:embed="rId2"/>
          <a:srcRect b="3401"/>
          <a:stretch>
            <a:fillRect/>
          </a:stretch>
        </p:blipFill>
        <p:spPr>
          <a:xfrm>
            <a:off x="6372225" y="2924810"/>
            <a:ext cx="2713355" cy="18757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5" name="Rectangle 3"/>
          <p:cNvSpPr/>
          <p:nvPr/>
        </p:nvSpPr>
        <p:spPr>
          <a:xfrm>
            <a:off x="6673850" y="4940935"/>
            <a:ext cx="241173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spcBef>
                <a:spcPct val="50000"/>
              </a:spcBef>
            </a:pPr>
            <a:r>
              <a:rPr lang="zh-CN" altLang="en-US" sz="1400" dirty="0">
                <a:solidFill>
                  <a:srgbClr val="0000CC"/>
                </a:solidFill>
                <a:latin typeface="Times New Roman" panose="02020603050405020304" pitchFamily="18" charset="0"/>
              </a:rPr>
              <a:t>染色体向赤道面的运动异常</a:t>
            </a:r>
            <a:endParaRPr lang="zh-CN" altLang="en-US" sz="1400" dirty="0">
              <a:solidFill>
                <a:srgbClr val="0000CC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8434" name="Rectangle 4"/>
          <p:cNvSpPr/>
          <p:nvPr/>
        </p:nvSpPr>
        <p:spPr>
          <a:xfrm>
            <a:off x="323850" y="1515745"/>
            <a:ext cx="5735320" cy="1691640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主要事件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lvl="0" indent="-342900" algn="just" defTabSz="914400" rtl="0" eaLnBrk="1" fontAlgn="b" hangingPunct="1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200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染色体非随机</a:t>
            </a:r>
            <a:r>
              <a:rPr lang="zh-CN" altLang="en-US" sz="200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排列在细胞中央的赤道面上；</a:t>
            </a:r>
            <a:endParaRPr kumimoji="0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just" defTabSz="914400" rtl="0" eaLnBrk="1" fontAlgn="b" hangingPunct="1">
              <a:lnSpc>
                <a:spcPct val="130000"/>
              </a:lnSpc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200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染色体最大程度凝集，形态相对最短粗，数目清晰，结构典型。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435" name="Rectangle 5"/>
          <p:cNvSpPr/>
          <p:nvPr/>
        </p:nvSpPr>
        <p:spPr>
          <a:xfrm>
            <a:off x="107315" y="998220"/>
            <a:ext cx="51854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zh-CN" altLang="en-US" sz="2800" dirty="0">
                <a:solidFill>
                  <a:srgbClr val="C00000"/>
                </a:solidFill>
                <a:latin typeface="宋体" panose="02010600030101010101" pitchFamily="2" charset="-122"/>
              </a:rPr>
              <a:t>（三）中期（</a:t>
            </a:r>
            <a:r>
              <a:rPr lang="en-US" altLang="zh-CN" sz="2800" dirty="0">
                <a:solidFill>
                  <a:srgbClr val="C00000"/>
                </a:solidFill>
                <a:latin typeface="宋体" panose="02010600030101010101" pitchFamily="2" charset="-122"/>
              </a:rPr>
              <a:t>metaphase</a:t>
            </a:r>
            <a:r>
              <a:rPr lang="zh-CN" altLang="en-US" sz="2800" dirty="0">
                <a:solidFill>
                  <a:srgbClr val="C00000"/>
                </a:solidFill>
                <a:latin typeface="宋体" panose="02010600030101010101" pitchFamily="2" charset="-122"/>
              </a:rPr>
              <a:t>）</a:t>
            </a:r>
            <a:endParaRPr lang="zh-CN" altLang="en-US" sz="2800" dirty="0">
              <a:solidFill>
                <a:srgbClr val="C00000"/>
              </a:solidFill>
              <a:latin typeface="宋体" panose="02010600030101010101" pitchFamily="2" charset="-122"/>
            </a:endParaRPr>
          </a:p>
        </p:txBody>
      </p:sp>
      <p:pic>
        <p:nvPicPr>
          <p:cNvPr id="7373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1755" y="289560"/>
            <a:ext cx="2722245" cy="23298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732" name="文本框 7"/>
          <p:cNvSpPr txBox="1"/>
          <p:nvPr/>
        </p:nvSpPr>
        <p:spPr>
          <a:xfrm>
            <a:off x="6299835" y="2637155"/>
            <a:ext cx="2773680" cy="28130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noAutofit/>
          </a:bodyPr>
          <a:p>
            <a:pPr algn="ctr">
              <a:buFont typeface="Arial" panose="020B0604020202020204" pitchFamily="34" charset="0"/>
            </a:pPr>
            <a:r>
              <a:rPr lang="zh-CN" altLang="en-US" sz="1400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有丝分裂中期细胞模式图</a:t>
            </a:r>
            <a:endParaRPr lang="zh-CN" altLang="en-US" sz="1400" dirty="0">
              <a:solidFill>
                <a:srgbClr val="0000CC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73734" name="图片 68620" descr="20101015163420.jpg">
            <a:hlinkClick r:id="rId2"/>
          </p:cNvPr>
          <p:cNvPicPr>
            <a:picLocks noChangeAspect="1"/>
          </p:cNvPicPr>
          <p:nvPr/>
        </p:nvPicPr>
        <p:blipFill>
          <a:blip r:embed="rId3" r:link="rId4"/>
          <a:stretch>
            <a:fillRect/>
          </a:stretch>
        </p:blipFill>
        <p:spPr>
          <a:xfrm>
            <a:off x="3548063" y="3625850"/>
            <a:ext cx="2746375" cy="2746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3735" name="图片 68621" descr="20101015162537.jpg">
            <a:hlinkClick r:id="rId5"/>
          </p:cNvPr>
          <p:cNvPicPr>
            <a:picLocks noChangeAspect="1"/>
          </p:cNvPicPr>
          <p:nvPr/>
        </p:nvPicPr>
        <p:blipFill>
          <a:blip r:embed="rId6" r:link="rId4"/>
          <a:stretch>
            <a:fillRect/>
          </a:stretch>
        </p:blipFill>
        <p:spPr>
          <a:xfrm>
            <a:off x="6294438" y="3613150"/>
            <a:ext cx="2838450" cy="2746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3736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08" y="3624263"/>
            <a:ext cx="3238500" cy="27479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737" name="文本框 10"/>
          <p:cNvSpPr txBox="1"/>
          <p:nvPr/>
        </p:nvSpPr>
        <p:spPr>
          <a:xfrm>
            <a:off x="467043" y="6359525"/>
            <a:ext cx="19780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植物细胞</a:t>
            </a:r>
            <a:endParaRPr lang="zh-CN" altLang="en-US" sz="2400" b="1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738" name="文本框 12"/>
          <p:cNvSpPr txBox="1"/>
          <p:nvPr/>
        </p:nvSpPr>
        <p:spPr>
          <a:xfrm>
            <a:off x="5207000" y="6372225"/>
            <a:ext cx="19780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动物细胞</a:t>
            </a:r>
            <a:endParaRPr lang="zh-CN" altLang="en-US" sz="2400" b="1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Rectangle 3"/>
          <p:cNvSpPr>
            <a:spLocks noGrp="1"/>
          </p:cNvSpPr>
          <p:nvPr>
            <p:ph idx="1"/>
          </p:nvPr>
        </p:nvSpPr>
        <p:spPr>
          <a:xfrm>
            <a:off x="394970" y="1856105"/>
            <a:ext cx="7525385" cy="4525645"/>
          </a:xfrm>
        </p:spPr>
        <p:txBody>
          <a:bodyPr vert="horz" wrap="square" lIns="91440" tIns="45720" rIns="91440" bIns="45720" anchor="t" anchorCtr="0"/>
          <a:p>
            <a:pPr eaLnBrk="1" hangingPunct="1">
              <a:lnSpc>
                <a:spcPct val="130000"/>
              </a:lnSpc>
              <a:buNone/>
            </a:pPr>
            <a:r>
              <a:rPr lang="zh-CN" altLang="en-US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第一节  细胞分裂</a:t>
            </a:r>
            <a:endParaRPr lang="zh-CN" altLang="en-US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第二节  细胞周期及其进程</a:t>
            </a:r>
            <a:endParaRPr lang="zh-CN" altLang="en-US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第三节  细胞周期的调控（熟悉）</a:t>
            </a:r>
            <a:endParaRPr lang="zh-CN" altLang="en-US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  <a:p>
            <a:pPr eaLnBrk="1" hangingPunct="1">
              <a:lnSpc>
                <a:spcPct val="130000"/>
              </a:lnSpc>
              <a:buNone/>
            </a:pPr>
            <a:r>
              <a:rPr lang="zh-CN" altLang="en-US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第四节  细胞周期与医学的关系（了解）</a:t>
            </a:r>
            <a:endParaRPr lang="zh-CN" altLang="en-US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74753" name="Text Box 2"/>
          <p:cNvSpPr txBox="1"/>
          <p:nvPr>
            <p:custDataLst>
              <p:tags r:id="rId1"/>
            </p:custDataLst>
          </p:nvPr>
        </p:nvSpPr>
        <p:spPr>
          <a:xfrm>
            <a:off x="358462" y="6328961"/>
            <a:ext cx="380266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800" b="1" dirty="0">
                <a:solidFill>
                  <a:schemeClr val="hlink"/>
                </a:solidFill>
                <a:latin typeface="Times New Roman" panose="02020603050405020304" pitchFamily="18" charset="0"/>
                <a:ea typeface="Heiti SC Light" charset="-122"/>
              </a:rPr>
              <a:t>徐道觉（</a:t>
            </a:r>
            <a:r>
              <a:rPr lang="en-US" altLang="zh-CN" sz="18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Tao Chiuh Hsu</a:t>
            </a:r>
            <a:r>
              <a:rPr lang="zh-CN" altLang="en-US" sz="1800" b="1" dirty="0">
                <a:solidFill>
                  <a:schemeClr val="hlink"/>
                </a:solidFill>
                <a:latin typeface="Times New Roman" panose="02020603050405020304" pitchFamily="18" charset="0"/>
                <a:ea typeface="Heiti SC Light" charset="-122"/>
              </a:rPr>
              <a:t>，</a:t>
            </a:r>
            <a:r>
              <a:rPr lang="en-US" altLang="zh-CN" sz="18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1917-2003</a:t>
            </a:r>
            <a:r>
              <a:rPr lang="zh-CN" altLang="en-US" sz="1800" b="1" dirty="0">
                <a:solidFill>
                  <a:schemeClr val="hlink"/>
                </a:solidFill>
                <a:latin typeface="Times New Roman" panose="02020603050405020304" pitchFamily="18" charset="0"/>
                <a:ea typeface="Heiti SC Light" charset="-122"/>
              </a:rPr>
              <a:t>）</a:t>
            </a:r>
            <a:endParaRPr lang="zh-CN" altLang="en-US" sz="1800" b="1" dirty="0">
              <a:solidFill>
                <a:schemeClr val="hlink"/>
              </a:solidFill>
              <a:latin typeface="Times New Roman" panose="02020603050405020304" pitchFamily="18" charset="0"/>
              <a:ea typeface="Heiti SC Light" charset="-122"/>
            </a:endParaRPr>
          </a:p>
        </p:txBody>
      </p:sp>
      <p:sp>
        <p:nvSpPr>
          <p:cNvPr id="74754" name="Text Box 3"/>
          <p:cNvSpPr txBox="1"/>
          <p:nvPr>
            <p:custDataLst>
              <p:tags r:id="rId2"/>
            </p:custDataLst>
          </p:nvPr>
        </p:nvSpPr>
        <p:spPr>
          <a:xfrm>
            <a:off x="4581394" y="6321355"/>
            <a:ext cx="407397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800" b="1" dirty="0">
                <a:solidFill>
                  <a:schemeClr val="hlink"/>
                </a:solidFill>
                <a:latin typeface="Times New Roman" panose="02020603050405020304" pitchFamily="18" charset="0"/>
                <a:ea typeface="Heiti SC Light" charset="-122"/>
              </a:rPr>
              <a:t>蒋有兴（</a:t>
            </a:r>
            <a:r>
              <a:rPr lang="en-US" altLang="zh-CN" sz="18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Joe Hin Tjio</a:t>
            </a:r>
            <a:r>
              <a:rPr lang="zh-CN" altLang="en-US" sz="1800" b="1" dirty="0">
                <a:solidFill>
                  <a:schemeClr val="hlink"/>
                </a:solidFill>
                <a:latin typeface="Times New Roman" panose="02020603050405020304" pitchFamily="18" charset="0"/>
                <a:ea typeface="Heiti SC Light" charset="-122"/>
              </a:rPr>
              <a:t>，</a:t>
            </a:r>
            <a:r>
              <a:rPr lang="en-US" altLang="zh-CN" sz="18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1919-2001</a:t>
            </a:r>
            <a:r>
              <a:rPr lang="zh-CN" altLang="en-US" sz="1800" b="1" dirty="0">
                <a:solidFill>
                  <a:schemeClr val="hlink"/>
                </a:solidFill>
                <a:latin typeface="Times New Roman" panose="02020603050405020304" pitchFamily="18" charset="0"/>
                <a:ea typeface="Heiti SC Light" charset="-122"/>
              </a:rPr>
              <a:t>）</a:t>
            </a:r>
            <a:endParaRPr lang="zh-CN" altLang="en-US" sz="1800" b="1" dirty="0">
              <a:solidFill>
                <a:schemeClr val="hlink"/>
              </a:solidFill>
              <a:latin typeface="Times New Roman" panose="02020603050405020304" pitchFamily="18" charset="0"/>
              <a:ea typeface="Heiti SC Light" charset="-122"/>
            </a:endParaRPr>
          </a:p>
        </p:txBody>
      </p:sp>
      <p:pic>
        <p:nvPicPr>
          <p:cNvPr id="74755" name="Picture 4" descr="QFXZ9({OOB8_OW1X]YCVO{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5238" y="3041007"/>
            <a:ext cx="3672087" cy="316307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4756" name="Picture 5" descr="_J$SN4C78`Y)T22HCRWL7VE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81394" y="3036570"/>
            <a:ext cx="3656874" cy="317131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4757" name="Text Box 6"/>
          <p:cNvSpPr txBox="1"/>
          <p:nvPr/>
        </p:nvSpPr>
        <p:spPr>
          <a:xfrm>
            <a:off x="179705" y="1052830"/>
            <a:ext cx="8710295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chemeClr val="hlink"/>
                </a:solidFill>
                <a:latin typeface="Times New Roman" panose="02020603050405020304" pitchFamily="18" charset="0"/>
                <a:ea typeface="Heiti SC Light" charset="-122"/>
              </a:rPr>
              <a:t>一些常见生物的染色体数目：</a:t>
            </a:r>
            <a:r>
              <a:rPr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Heiti SC Light" charset="-122"/>
              </a:rPr>
              <a:t> 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Heiti SC Light" charset="-122"/>
            </a:endParaRPr>
          </a:p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水稻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条、大豆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40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条、烟草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48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条、普通小麦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42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条、蚕豆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12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条、陆地棉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52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条、大麦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14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条、豌豆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14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条、茶树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条、玉米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条、马铃薯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48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条、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Heiti SC Light" charset="-122"/>
              </a:rPr>
              <a:t>高粱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Heiti SC Light" charset="-122"/>
              </a:rPr>
              <a:t>20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Heiti SC Light" charset="-122"/>
              </a:rPr>
              <a:t>条、甘薯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Heiti SC Light" charset="-122"/>
              </a:rPr>
              <a:t>90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Heiti SC Light" charset="-122"/>
              </a:rPr>
              <a:t>条、洋葱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Heiti SC Light" charset="-122"/>
              </a:rPr>
              <a:t>16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Heiti SC Light" charset="-122"/>
              </a:rPr>
              <a:t>条、马蛔虫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Heiti SC Light" charset="-122"/>
              </a:rPr>
              <a:t>4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Heiti SC Light" charset="-122"/>
              </a:rPr>
              <a:t>条、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马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64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条、驴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62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条、骡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63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条、小鼠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40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条、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Heiti SC Light" charset="-122"/>
              </a:rPr>
              <a:t>人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46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Heiti SC Light" charset="-122"/>
              </a:rPr>
              <a:t>条。</a:t>
            </a:r>
            <a:endParaRPr lang="zh-CN" altLang="en-US" sz="2400" b="1" dirty="0">
              <a:solidFill>
                <a:schemeClr val="accent2"/>
              </a:solidFill>
              <a:latin typeface="Times New Roman" panose="02020603050405020304" pitchFamily="18" charset="0"/>
              <a:ea typeface="Heiti SC Light" charset="-122"/>
            </a:endParaRP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Text Box 5"/>
          <p:cNvSpPr txBox="1"/>
          <p:nvPr/>
        </p:nvSpPr>
        <p:spPr>
          <a:xfrm>
            <a:off x="827405" y="1883410"/>
            <a:ext cx="6986905" cy="34785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63855" lvl="0" indent="-363855" algn="just" eaLnBrk="1" hangingPunct="1">
              <a:lnSpc>
                <a:spcPct val="130000"/>
              </a:lnSpc>
              <a:spcBef>
                <a:spcPct val="30000"/>
              </a:spcBef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   有丝分裂器（</a:t>
            </a:r>
            <a:r>
              <a:rPr lang="en-US" altLang="zh-CN" sz="28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mitotic apparatus </a:t>
            </a:r>
            <a:r>
              <a:rPr lang="zh-CN" altLang="en-US" sz="28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）</a:t>
            </a:r>
            <a:endParaRPr lang="en-US" altLang="zh-CN" sz="2800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  <a:p>
            <a:pPr marL="363855" lvl="0" indent="-363855" algn="just" eaLnBrk="1" hangingPunct="1">
              <a:lnSpc>
                <a:spcPct val="130000"/>
              </a:lnSpc>
              <a:spcBef>
                <a:spcPct val="30000"/>
              </a:spcBef>
              <a:buNone/>
            </a:pPr>
            <a:endParaRPr lang="en-US" altLang="zh-CN" sz="2800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  <a:p>
            <a:pPr marL="363855" lvl="0" indent="-363855" algn="just" eaLnBrk="1" hangingPunct="1">
              <a:lnSpc>
                <a:spcPct val="130000"/>
              </a:lnSpc>
              <a:spcBef>
                <a:spcPct val="3000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组成：染色体、</a:t>
            </a:r>
            <a:r>
              <a:rPr lang="zh-CN" altLang="en-US" sz="2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华文中宋" pitchFamily="2" charset="-122"/>
                <a:ea typeface="华文中宋" pitchFamily="2" charset="-122"/>
              </a:rPr>
              <a:t>星体、</a:t>
            </a:r>
            <a:r>
              <a:rPr lang="zh-CN" altLang="en-US" sz="24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中心粒及纺锤体。</a:t>
            </a:r>
            <a:endParaRPr lang="zh-CN" altLang="en-US" sz="2400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  <a:p>
            <a:pPr marL="363855" lvl="0" indent="-363855" algn="just" eaLnBrk="1" hangingPunct="1">
              <a:lnSpc>
                <a:spcPct val="130000"/>
              </a:lnSpc>
              <a:spcBef>
                <a:spcPct val="3000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作用：对于中期以后发生的染色体分离、染色体向两极的移动及平均分配到子代细胞等活动有关键作用。 </a:t>
            </a:r>
            <a:endParaRPr lang="zh-CN" altLang="en-US" sz="2400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34440" y="486410"/>
            <a:ext cx="1753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FF00"/>
                </a:solidFill>
              </a:rPr>
              <a:t>知识拓展：</a:t>
            </a:r>
            <a:endParaRPr lang="zh-CN" altLang="en-US" sz="28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8434" name="Rectangle 4"/>
          <p:cNvSpPr/>
          <p:nvPr/>
        </p:nvSpPr>
        <p:spPr>
          <a:xfrm>
            <a:off x="323850" y="1623378"/>
            <a:ext cx="5735320" cy="147637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主要事件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lvl="0" indent="-342900" algn="just" defTabSz="914400" rtl="0" eaLnBrk="1" fontAlgn="b" hangingPunct="1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200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姐妹染色单体发生分离</a:t>
            </a:r>
            <a:r>
              <a:rPr lang="zh-CN" altLang="en-US" sz="200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；</a:t>
            </a:r>
            <a:endParaRPr kumimoji="0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342900" marR="0" lvl="0" indent="-342900" algn="just" defTabSz="914400" rtl="0" eaLnBrk="1" fontAlgn="b" hangingPunct="1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200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子代染色体形成并移向两极。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435" name="Rectangle 5"/>
          <p:cNvSpPr/>
          <p:nvPr/>
        </p:nvSpPr>
        <p:spPr>
          <a:xfrm>
            <a:off x="107315" y="1101725"/>
            <a:ext cx="518541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zh-CN" altLang="en-US" sz="2800" dirty="0">
                <a:solidFill>
                  <a:srgbClr val="C00000"/>
                </a:solidFill>
                <a:latin typeface="宋体" panose="02010600030101010101" pitchFamily="2" charset="-122"/>
              </a:rPr>
              <a:t>（四）后期（</a:t>
            </a:r>
            <a:r>
              <a:rPr lang="en-US" altLang="zh-CN" sz="2800" dirty="0">
                <a:solidFill>
                  <a:srgbClr val="C00000"/>
                </a:solidFill>
                <a:latin typeface="宋体" panose="02010600030101010101" pitchFamily="2" charset="-122"/>
              </a:rPr>
              <a:t>an</a:t>
            </a:r>
            <a:r>
              <a:rPr lang="en-US" altLang="zh-CN" sz="2800" dirty="0">
                <a:solidFill>
                  <a:srgbClr val="C00000"/>
                </a:solidFill>
                <a:latin typeface="宋体" panose="02010600030101010101" pitchFamily="2" charset="-122"/>
              </a:rPr>
              <a:t>aphase</a:t>
            </a:r>
            <a:r>
              <a:rPr lang="zh-CN" altLang="en-US" sz="2800" dirty="0">
                <a:solidFill>
                  <a:srgbClr val="C00000"/>
                </a:solidFill>
                <a:latin typeface="宋体" panose="02010600030101010101" pitchFamily="2" charset="-122"/>
              </a:rPr>
              <a:t>）</a:t>
            </a:r>
            <a:endParaRPr lang="zh-CN" altLang="en-US" sz="2800" dirty="0">
              <a:solidFill>
                <a:srgbClr val="C00000"/>
              </a:solidFill>
              <a:latin typeface="宋体" panose="02010600030101010101" pitchFamily="2" charset="-122"/>
            </a:endParaRPr>
          </a:p>
        </p:txBody>
      </p:sp>
      <p:pic>
        <p:nvPicPr>
          <p:cNvPr id="7577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635" y="980440"/>
            <a:ext cx="2092960" cy="25101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5780" name="文本框 7"/>
          <p:cNvSpPr txBox="1"/>
          <p:nvPr/>
        </p:nvSpPr>
        <p:spPr>
          <a:xfrm>
            <a:off x="6587808" y="3429000"/>
            <a:ext cx="2465387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zh-CN" altLang="en-US" sz="1400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有丝分裂后期细胞模式图</a:t>
            </a:r>
            <a:endParaRPr lang="zh-CN" altLang="en-US" sz="1400" dirty="0">
              <a:solidFill>
                <a:srgbClr val="0000CC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75782" name="图片 71687" descr="KKKFNF2UPN_53W6C3@Q8HE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225" y="4210050"/>
            <a:ext cx="2178050" cy="2133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5783" name="图片 71691" descr="动物细胞有丝分裂后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263" y="4210050"/>
            <a:ext cx="2344737" cy="2133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5784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" y="4210050"/>
            <a:ext cx="2009775" cy="21351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5785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338" y="4208463"/>
            <a:ext cx="2320925" cy="2135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5786" name="文本框 10"/>
          <p:cNvSpPr txBox="1"/>
          <p:nvPr/>
        </p:nvSpPr>
        <p:spPr>
          <a:xfrm>
            <a:off x="1252538" y="6334125"/>
            <a:ext cx="19780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植物细胞</a:t>
            </a:r>
            <a:endParaRPr lang="zh-CN" altLang="en-US" sz="2400" b="1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787" name="文本框 12"/>
          <p:cNvSpPr txBox="1"/>
          <p:nvPr/>
        </p:nvSpPr>
        <p:spPr>
          <a:xfrm>
            <a:off x="5549900" y="6345238"/>
            <a:ext cx="19780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动物细胞</a:t>
            </a:r>
            <a:endParaRPr lang="zh-CN" altLang="en-US" sz="2400" b="1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1267" name="2 Marcador de contenido"/>
          <p:cNvSpPr txBox="1">
            <a:spLocks noChangeArrowheads="1"/>
          </p:cNvSpPr>
          <p:nvPr/>
        </p:nvSpPr>
        <p:spPr bwMode="auto">
          <a:xfrm>
            <a:off x="251143" y="1052513"/>
            <a:ext cx="7832725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9pPr>
          </a:lstStyle>
          <a:p>
            <a:pPr marL="0" marR="0" lvl="0" indent="0" algn="just" defTabSz="914400" rtl="0" eaLnBrk="1" fontAlgn="b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姐妹染色体分离机制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了解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kumimoji="0" lang="en-US" altLang="zh-CN" sz="20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just" defTabSz="914400" rtl="0" eaLnBrk="1" fontAlgn="b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    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在有丝分裂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后期促进复合体（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anaphase promoting complex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APC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）的作用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下从中期转到后期。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342900" marR="0" lvl="0" indent="-342900" algn="just" defTabSz="914400" rtl="0" eaLnBrk="1" fontAlgn="b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APC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被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激活后功能：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1085850" marR="0" lvl="1" indent="-342900" algn="just" defTabSz="914400" rtl="0" eaLnBrk="1" fontAlgn="b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降解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期细胞周期素（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M‐cyclin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）并使之失活，从而使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M‐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Cdk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失活，使细胞分裂从中期向后期过渡；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1085850" marR="0" lvl="1" indent="-342900" algn="just" defTabSz="914400" rtl="0" eaLnBrk="1" fontAlgn="b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降解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抑制蛋白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securin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，从而激活分离酶（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separase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），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切断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黏合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素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复合体，使姐妹染色单体分开并移动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到两极，成为子代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染色体。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1943100" marR="0" lvl="3" indent="-342900" algn="just" defTabSz="914400" rtl="0" eaLnBrk="1" fontAlgn="b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后期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anaphase A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1943100" marR="0" lvl="3" indent="-342900" algn="just" defTabSz="914400" rtl="0" eaLnBrk="1" fontAlgn="b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后期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B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anaphase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B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58750" y="893763"/>
            <a:ext cx="2135188" cy="328613"/>
          </a:xfrm>
        </p:spPr>
        <p:txBody>
          <a:bodyPr rtlCol="0">
            <a:normAutofit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500" b="1" i="0" u="none" strike="noStrike" kern="0" cap="none" spc="0" normalizeH="0" baseline="0" noProof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   </a:t>
            </a:r>
            <a:endParaRPr kumimoji="1" lang="zh-CN" altLang="en-US" sz="1500" b="1" i="0" u="none" strike="noStrike" kern="0" cap="none" spc="0" normalizeH="0" baseline="0" noProof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7826" name="Shape 103"/>
          <p:cNvSpPr/>
          <p:nvPr/>
        </p:nvSpPr>
        <p:spPr>
          <a:xfrm>
            <a:off x="35560" y="620078"/>
            <a:ext cx="8970963" cy="2233930"/>
          </a:xfrm>
          <a:prstGeom prst="rect">
            <a:avLst/>
          </a:prstGeom>
          <a:noFill/>
          <a:ln w="12700">
            <a:noFill/>
          </a:ln>
        </p:spPr>
        <p:txBody>
          <a:bodyPr wrap="square" lIns="38100" tIns="38100" rIns="38100" bIns="38100" anchor="t">
            <a:spAutoFit/>
          </a:bodyPr>
          <a:lstStyle/>
          <a:p>
            <a:pPr>
              <a:lnSpc>
                <a:spcPct val="13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后期</a:t>
            </a:r>
            <a:r>
              <a:rPr lang="en-US" altLang="zh-CN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与后期</a:t>
            </a:r>
            <a:r>
              <a:rPr lang="en-US" altLang="zh-CN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zh-CN" altLang="en-US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两个独立但又相互重叠的过程，但均需依靠纺锤体微管的牵引完成：</a:t>
            </a:r>
            <a:endParaRPr lang="zh-CN" altLang="en-US" b="1" dirty="0">
              <a:solidFill>
                <a:srgbClr val="3E3E3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buClr>
                <a:srgbClr val="127FB8"/>
              </a:buClr>
            </a:pPr>
            <a:r>
              <a:rPr lang="zh-CN" altLang="en-US" b="1" dirty="0">
                <a:solidFill>
                  <a:srgbClr val="3E3E3E"/>
                </a:solidFill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b="1" dirty="0">
                <a:solidFill>
                  <a:srgbClr val="3E3E3E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b="1" dirty="0">
                <a:solidFill>
                  <a:srgbClr val="3E3E3E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后期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发生于染色体极向运动的起始阶段，着丝粒分裂，动粒微管去组装，其长度将不断地缩短（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借助于动粒上的马达蛋白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），由此带动染色体的动粒向两极移动。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  <a:buClr>
                <a:srgbClr val="127FB8"/>
              </a:buClr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）后期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纺锤体拉长，重叠微管组装，星体微管和动粒微管去组装。细胞两极间的距离增大，促使染色体发生极向运动（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借助两极的马达蛋白（拉动两极分离）和中央纺锤体（推动两极分离）上的马达蛋白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）。</a:t>
            </a:r>
            <a:endParaRPr lang="zh-CN" altLang="en-US" b="1" dirty="0">
              <a:solidFill>
                <a:srgbClr val="3E3E3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827" name="矩形 1"/>
          <p:cNvSpPr/>
          <p:nvPr/>
        </p:nvSpPr>
        <p:spPr>
          <a:xfrm>
            <a:off x="7497763" y="6354763"/>
            <a:ext cx="1574800" cy="503237"/>
          </a:xfrm>
          <a:prstGeom prst="rect">
            <a:avLst/>
          </a:prstGeom>
          <a:solidFill>
            <a:srgbClr val="127FB8"/>
          </a:solidFill>
          <a:ln w="9525">
            <a:noFill/>
          </a:ln>
        </p:spPr>
        <p:txBody>
          <a:bodyPr wrap="square" lIns="91440" tIns="45720" rIns="91440" bIns="45720" anchor="t"/>
          <a:lstStyle/>
          <a:p>
            <a:pPr>
              <a:buSzTx/>
            </a:pPr>
            <a:endParaRPr lang="es-ES" altLang="en-US">
              <a:latin typeface="Arial" panose="020B0604020202020204" pitchFamily="34" charset="0"/>
              <a:ea typeface="Heiti SC Light" charset="-122"/>
            </a:endParaRPr>
          </a:p>
        </p:txBody>
      </p:sp>
      <p:sp>
        <p:nvSpPr>
          <p:cNvPr id="77829" name="矩形 1"/>
          <p:cNvSpPr/>
          <p:nvPr/>
        </p:nvSpPr>
        <p:spPr>
          <a:xfrm>
            <a:off x="450850" y="6407150"/>
            <a:ext cx="8101013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/>
            <a:r>
              <a:rPr lang="zh-CN" altLang="en-US" sz="2000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　哺乳动物细胞有丝分裂后期子代染色体分离机制示意图</a:t>
            </a:r>
            <a:endParaRPr lang="zh-CN" altLang="en-US" sz="200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28674" name="Picture 2" descr="18_27"/>
          <p:cNvPicPr>
            <a:picLocks noChangeAspect="1"/>
          </p:cNvPicPr>
          <p:nvPr/>
        </p:nvPicPr>
        <p:blipFill>
          <a:blip r:embed="rId1"/>
          <a:srcRect b="2322"/>
          <a:stretch>
            <a:fillRect/>
          </a:stretch>
        </p:blipFill>
        <p:spPr>
          <a:xfrm>
            <a:off x="739775" y="2926080"/>
            <a:ext cx="7388860" cy="33724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pic>
        <p:nvPicPr>
          <p:cNvPr id="7884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4505" y="332740"/>
            <a:ext cx="2136775" cy="2932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1 Título"/>
          <p:cNvSpPr txBox="1"/>
          <p:nvPr/>
        </p:nvSpPr>
        <p:spPr>
          <a:xfrm>
            <a:off x="107315" y="1052830"/>
            <a:ext cx="4464050" cy="4413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fontAlgn="t">
              <a:buFont typeface="Arial" panose="020B0604020202020204" pitchFamily="34" charset="0"/>
            </a:pPr>
            <a:r>
              <a:rPr lang="zh-CN" altLang="en-US" sz="27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（五）末期</a:t>
            </a:r>
            <a:r>
              <a:rPr lang="zh-CN" altLang="en-US" sz="27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（</a:t>
            </a:r>
            <a:r>
              <a:rPr lang="en-US" altLang="zh-CN" sz="27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telophase</a:t>
            </a:r>
            <a:r>
              <a:rPr lang="zh-CN" altLang="en-US" sz="27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</a:t>
            </a:r>
            <a:endParaRPr lang="zh-CN" altLang="en-US" sz="27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267" name="2 Marcador de contenido"/>
          <p:cNvSpPr txBox="1">
            <a:spLocks noChangeArrowheads="1"/>
          </p:cNvSpPr>
          <p:nvPr/>
        </p:nvSpPr>
        <p:spPr bwMode="auto">
          <a:xfrm>
            <a:off x="251460" y="1557020"/>
            <a:ext cx="5887085" cy="199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9pPr>
          </a:lstStyle>
          <a:p>
            <a:pPr marL="457200" marR="0" lvl="0" indent="-457200" algn="just" defTabSz="914400" rtl="0" eaLnBrk="1" fontAlgn="b" latinLnBrk="0" hangingPunct="1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主要事件</a:t>
            </a:r>
            <a:endParaRPr kumimoji="0" lang="en-US" altLang="zh-CN" sz="20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lvl="0" indent="-342900" algn="just" defTabSz="914400" rtl="0" eaLnBrk="1" fontAlgn="b" hangingPunct="1">
              <a:lnSpc>
                <a:spcPct val="150000"/>
              </a:lnSpc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两套子代染色体分别到达细胞的两极；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lvl="0" indent="-342900" algn="just" defTabSz="914400" rtl="0" eaLnBrk="1" fontAlgn="b" hangingPunct="1">
              <a:lnSpc>
                <a:spcPct val="150000"/>
              </a:lnSpc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染色体去浓缩恢复染色质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状态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，核仁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重新出现；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lvl="0" indent="-342900" algn="just" defTabSz="914400" rtl="0" eaLnBrk="1" fontAlgn="b" hangingPunct="1">
              <a:lnSpc>
                <a:spcPct val="150000"/>
              </a:lnSpc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200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动粒微管消失，核膜重新</a:t>
            </a:r>
            <a:r>
              <a:rPr lang="zh-CN" altLang="en-US" sz="2000" noProof="0" dirty="0" smtClean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形成。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8852" name="文本框 7"/>
          <p:cNvSpPr txBox="1"/>
          <p:nvPr/>
        </p:nvSpPr>
        <p:spPr>
          <a:xfrm>
            <a:off x="6588125" y="3151505"/>
            <a:ext cx="2501900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>
              <a:buFont typeface="Arial" panose="020B0604020202020204" pitchFamily="34" charset="0"/>
            </a:pPr>
            <a:r>
              <a:rPr lang="zh-CN" altLang="en-US" sz="1400" dirty="0">
                <a:solidFill>
                  <a:srgbClr val="0000CC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有丝分裂末期细胞模式图</a:t>
            </a:r>
            <a:endParaRPr lang="zh-CN" altLang="en-US" sz="1400" dirty="0">
              <a:solidFill>
                <a:srgbClr val="0000CC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78853" name="矩形 1"/>
          <p:cNvSpPr/>
          <p:nvPr/>
        </p:nvSpPr>
        <p:spPr>
          <a:xfrm>
            <a:off x="431800" y="6427788"/>
            <a:ext cx="8101013" cy="349250"/>
          </a:xfrm>
          <a:prstGeom prst="rect">
            <a:avLst/>
          </a:prstGeom>
          <a:solidFill>
            <a:srgbClr val="3A7BCB"/>
          </a:solidFill>
          <a:ln w="9525">
            <a:noFill/>
          </a:ln>
        </p:spPr>
        <p:txBody>
          <a:bodyPr wrap="square" lIns="91440" tIns="45720" rIns="91440" bIns="45720" anchor="t"/>
          <a:lstStyle/>
          <a:p>
            <a:pPr>
              <a:buSzTx/>
            </a:pPr>
            <a:endParaRPr lang="es-ES" altLang="en-US">
              <a:latin typeface="Arial" panose="020B0604020202020204" pitchFamily="34" charset="0"/>
              <a:ea typeface="Heiti SC Light" charset="-122"/>
            </a:endParaRPr>
          </a:p>
        </p:txBody>
      </p:sp>
      <p:pic>
        <p:nvPicPr>
          <p:cNvPr id="78854" name="图片 75783" descr="JR7K7)T@L0AQCTMWGG2L6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" y="3799205"/>
            <a:ext cx="2209165" cy="25603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8856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830" y="3812540"/>
            <a:ext cx="2064385" cy="25603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8858" name="文本框 10"/>
          <p:cNvSpPr txBox="1"/>
          <p:nvPr/>
        </p:nvSpPr>
        <p:spPr>
          <a:xfrm>
            <a:off x="1252538" y="6334125"/>
            <a:ext cx="19780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植物细胞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859" name="文本框 12"/>
          <p:cNvSpPr txBox="1"/>
          <p:nvPr/>
        </p:nvSpPr>
        <p:spPr>
          <a:xfrm>
            <a:off x="6834505" y="6372543"/>
            <a:ext cx="19780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动物细胞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1926" name="图片 78857" descr="动物细胞有丝分裂末期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46545" y="3799205"/>
            <a:ext cx="2399665" cy="2549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/>
          <p:nvPr/>
        </p:nvPicPr>
        <p:blipFill>
          <a:blip r:embed="rId6"/>
          <a:stretch>
            <a:fillRect/>
          </a:stretch>
        </p:blipFill>
        <p:spPr>
          <a:xfrm>
            <a:off x="4500245" y="3799205"/>
            <a:ext cx="2146300" cy="25349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1126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1267" name="2 Marcador de contenido"/>
          <p:cNvSpPr txBox="1">
            <a:spLocks noChangeArrowheads="1"/>
          </p:cNvSpPr>
          <p:nvPr/>
        </p:nvSpPr>
        <p:spPr bwMode="auto">
          <a:xfrm>
            <a:off x="207645" y="1772920"/>
            <a:ext cx="8072755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9pPr>
          </a:lstStyle>
          <a:p>
            <a:pPr marL="0" marR="0" lvl="0" indent="0" algn="just" defTabSz="914400" rtl="0" eaLnBrk="1" fontAlgn="b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）核膜的崩解与再组装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机制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--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核纤层蛋白磷酸化与去磷酸化；</a:t>
            </a:r>
            <a:endParaRPr kumimoji="0" lang="zh-CN" altLang="en-US" sz="2000" i="0" u="none" strike="noStrike" kern="120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just" defTabSz="914400" rtl="0" eaLnBrk="1" fontAlgn="b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）核仁消失与重现的机制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--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染色质与染色体的形态转变</a:t>
            </a:r>
            <a:endParaRPr kumimoji="0" lang="zh-CN" altLang="en-US" sz="2000" i="0" u="none" strike="noStrike" kern="120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5755" y="1238885"/>
            <a:ext cx="29502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主要事件的机制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1 Título"/>
          <p:cNvSpPr txBox="1"/>
          <p:nvPr/>
        </p:nvSpPr>
        <p:spPr>
          <a:xfrm>
            <a:off x="107315" y="1038225"/>
            <a:ext cx="5302250" cy="47371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fontAlgn="t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（六）胞质分裂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(cytokinesis)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267" name="2 Marcador de contenido"/>
          <p:cNvSpPr txBox="1">
            <a:spLocks noChangeArrowheads="1"/>
          </p:cNvSpPr>
          <p:nvPr/>
        </p:nvSpPr>
        <p:spPr bwMode="auto">
          <a:xfrm>
            <a:off x="53975" y="1511935"/>
            <a:ext cx="5814695" cy="2454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9pPr>
          </a:lstStyle>
          <a:p>
            <a:pPr marR="0" lvl="0" indent="0" algn="just" defTabSz="914400" rtl="0" eaLnBrk="1" fontAlgn="b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主要事件</a:t>
            </a:r>
            <a:endParaRPr kumimoji="0" lang="zh-CN" altLang="en-US" sz="20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lvl="0" indent="-342900" algn="just" defTabSz="914400" rtl="0" eaLnBrk="1" fontAlgn="b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2000" b="1" noProof="0" dirty="0" smtClean="0">
                <a:ln>
                  <a:noFill/>
                </a:ln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在</a:t>
            </a:r>
            <a:r>
              <a:rPr lang="zh-CN" altLang="en-US" sz="2000" b="1" noProof="0" dirty="0">
                <a:ln>
                  <a:noFill/>
                </a:ln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绝大多数的细胞中，胞质分裂</a:t>
            </a:r>
            <a:r>
              <a:rPr lang="zh-CN" altLang="en-US" sz="2000" b="1" noProof="0" dirty="0" smtClean="0">
                <a:ln>
                  <a:noFill/>
                </a:ln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伴随核分裂发生：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开始于有丝分裂的核分裂后期，完成于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末期；</a:t>
            </a:r>
            <a:endParaRPr kumimoji="0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 marL="342900" marR="0" lvl="0" indent="-342900" algn="just" defTabSz="914400" rtl="0" eaLnBrk="1" fontAlgn="b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形成收缩环，</a:t>
            </a:r>
            <a:r>
              <a:rPr lang="zh-CN" altLang="en-US" sz="2000" b="1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收缩环</a:t>
            </a:r>
            <a:r>
              <a:rPr lang="zh-CN" altLang="en-US" sz="2000" b="1" strike="noStrike" noProof="1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缢缩引起</a:t>
            </a:r>
            <a:r>
              <a:rPr lang="zh-CN" altLang="en-US" sz="2000" b="1" strike="noStrike" noProof="1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细胞膜</a:t>
            </a:r>
            <a:r>
              <a:rPr lang="zh-CN" altLang="en-US" sz="2000" b="1" strike="noStrike" noProof="1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内陷，最后</a:t>
            </a:r>
            <a:r>
              <a:rPr lang="zh-CN" altLang="en-US" sz="2000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缢断</a:t>
            </a:r>
            <a:r>
              <a:rPr lang="zh-CN" altLang="en-US" sz="2000" b="1" strike="noStrike" noProof="1" smtClean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一分为二；</a:t>
            </a:r>
            <a:endParaRPr lang="zh-CN" altLang="en-US" sz="2000" b="1" strike="noStrike" noProof="1" smtClean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  <a:sym typeface="+mn-ea"/>
            </a:endParaRPr>
          </a:p>
          <a:p>
            <a:pPr marL="342900" marR="0" lvl="0" indent="-342900" algn="just" defTabSz="914400" rtl="0" eaLnBrk="1" fontAlgn="b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部分多核细胞只发生核分裂而无胞质分裂，如：破骨细胞、骨骼肌细胞和肝细胞等。</a:t>
            </a:r>
            <a:endParaRPr kumimoji="0" lang="zh-CN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</p:txBody>
      </p:sp>
      <p:sp>
        <p:nvSpPr>
          <p:cNvPr id="81923" name="矩形 1"/>
          <p:cNvSpPr/>
          <p:nvPr/>
        </p:nvSpPr>
        <p:spPr>
          <a:xfrm>
            <a:off x="6350" y="6372225"/>
            <a:ext cx="8990330" cy="405130"/>
          </a:xfrm>
          <a:prstGeom prst="rect">
            <a:avLst/>
          </a:prstGeom>
          <a:solidFill>
            <a:srgbClr val="3A7BCB"/>
          </a:solidFill>
          <a:ln w="9525">
            <a:noFill/>
          </a:ln>
        </p:spPr>
        <p:txBody>
          <a:bodyPr wrap="square" lIns="91440" tIns="45720" rIns="91440" bIns="45720" anchor="t"/>
          <a:lstStyle/>
          <a:p>
            <a:pPr>
              <a:buSzTx/>
            </a:pPr>
            <a:endParaRPr lang="es-ES" altLang="en-US">
              <a:latin typeface="Arial" panose="020B0604020202020204" pitchFamily="34" charset="0"/>
              <a:ea typeface="Heiti SC Light" charset="-122"/>
            </a:endParaRPr>
          </a:p>
        </p:txBody>
      </p:sp>
      <p:pic>
        <p:nvPicPr>
          <p:cNvPr id="81924" name="图片 4"/>
          <p:cNvPicPr>
            <a:picLocks noChangeAspect="1"/>
          </p:cNvPicPr>
          <p:nvPr/>
        </p:nvPicPr>
        <p:blipFill>
          <a:blip r:embed="rId1"/>
          <a:srcRect l="188" t="-1752" r="-188" b="40887"/>
          <a:stretch>
            <a:fillRect/>
          </a:stretch>
        </p:blipFill>
        <p:spPr>
          <a:xfrm>
            <a:off x="6371590" y="620395"/>
            <a:ext cx="2847340" cy="30092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25" name="图片 78854" descr="]EVXW~}QE9R1Q7)Z_}ZCKQ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" y="4023995"/>
            <a:ext cx="2357755" cy="23482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26" name="图片 78857" descr="动物细胞有丝分裂末期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65215" y="4084320"/>
            <a:ext cx="2831465" cy="22866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27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780" y="4023995"/>
            <a:ext cx="2314575" cy="23164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28" name="文本框 10"/>
          <p:cNvSpPr txBox="1"/>
          <p:nvPr/>
        </p:nvSpPr>
        <p:spPr>
          <a:xfrm>
            <a:off x="1403033" y="6344285"/>
            <a:ext cx="19780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植物细胞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929" name="文本框 12"/>
          <p:cNvSpPr txBox="1"/>
          <p:nvPr/>
        </p:nvSpPr>
        <p:spPr>
          <a:xfrm>
            <a:off x="6555105" y="6372225"/>
            <a:ext cx="17856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动物细胞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1126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2 Marcador de contenido"/>
          <p:cNvSpPr txBox="1">
            <a:spLocks noChangeArrowheads="1"/>
          </p:cNvSpPr>
          <p:nvPr/>
        </p:nvSpPr>
        <p:spPr bwMode="auto">
          <a:xfrm>
            <a:off x="107315" y="1052195"/>
            <a:ext cx="7832725" cy="150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indent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9pPr>
          </a:lstStyle>
          <a:p>
            <a:pPr marL="0" marR="0" lvl="0" indent="0" algn="just" defTabSz="914400" rtl="0" eaLnBrk="1" fontAlgn="b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胞质分裂的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机制（了解）</a:t>
            </a:r>
            <a:endParaRPr kumimoji="0" lang="en-US" altLang="zh-CN" sz="20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lvl="0" indent="-342900" algn="just" defTabSz="914400" rtl="0" eaLnBrk="1" fontAlgn="b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胞质分裂发生的时间和位置都是受严格控制的。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342900" marR="0" lvl="0" indent="-342900" algn="just" defTabSz="914400" rtl="0" eaLnBrk="1" fontAlgn="b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动物细胞和许多单细胞真核生物中的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收缩环作用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于胞质分裂过程。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  <p:sp>
        <p:nvSpPr>
          <p:cNvPr id="82946" name="Rectangle 2"/>
          <p:cNvSpPr/>
          <p:nvPr/>
        </p:nvSpPr>
        <p:spPr>
          <a:xfrm>
            <a:off x="3041650" y="2522538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dirty="0">
              <a:latin typeface="Arial" panose="020B0604020202020204" pitchFamily="34" charset="0"/>
              <a:ea typeface="Heiti SC Light" charset="-122"/>
            </a:endParaRPr>
          </a:p>
        </p:txBody>
      </p:sp>
      <p:sp>
        <p:nvSpPr>
          <p:cNvPr id="82947" name="Rectangle 3"/>
          <p:cNvSpPr/>
          <p:nvPr/>
        </p:nvSpPr>
        <p:spPr>
          <a:xfrm>
            <a:off x="5147628" y="6381115"/>
            <a:ext cx="2990850" cy="39878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zh-CN" altLang="es-ES" sz="2000" dirty="0">
                <a:latin typeface="黑体" panose="02010609060101010101" pitchFamily="2" charset="-122"/>
                <a:ea typeface="黑体" panose="02010609060101010101" pitchFamily="2" charset="-122"/>
              </a:rPr>
              <a:t>收缩环作用机制的模式图</a:t>
            </a:r>
            <a:endParaRPr lang="zh-CN" altLang="es-ES" sz="20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2949" name="AutoShape 5"/>
          <p:cNvSpPr>
            <a:spLocks noChangeAspect="1" noTextEdit="1"/>
          </p:cNvSpPr>
          <p:nvPr/>
        </p:nvSpPr>
        <p:spPr>
          <a:xfrm>
            <a:off x="2618105" y="2627630"/>
            <a:ext cx="3003550" cy="273685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eaLnBrk="0" hangingPunct="0"/>
            <a:endParaRPr lang="zh-CN" altLang="en-US">
              <a:latin typeface="Arial" panose="020B0604020202020204" pitchFamily="34" charset="0"/>
              <a:ea typeface="Heiti SC Light" charset="-122"/>
            </a:endParaRPr>
          </a:p>
        </p:txBody>
      </p:sp>
      <p:pic>
        <p:nvPicPr>
          <p:cNvPr id="32771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7855" y="2522855"/>
            <a:ext cx="4629785" cy="37998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pic>
        <p:nvPicPr>
          <p:cNvPr id="31746" name="Picture 7" descr="13-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" y="3076575"/>
            <a:ext cx="4043680" cy="22879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1267" name="2 Marcador de contenido"/>
          <p:cNvSpPr txBox="1"/>
          <p:nvPr/>
        </p:nvSpPr>
        <p:spPr>
          <a:xfrm>
            <a:off x="107315" y="1196340"/>
            <a:ext cx="8280400" cy="151574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algn="just" fontAlgn="b">
              <a:lnSpc>
                <a:spcPts val="3600"/>
              </a:lnSpc>
            </a:pP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（</a:t>
            </a: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）纺锤体与收缩环形成的关系</a:t>
            </a:r>
            <a:endParaRPr lang="en-US" altLang="zh-CN" sz="20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1085850" lvl="1" indent="-342900" algn="just" eaLnBrk="1" fontAlgn="b" hangingPunct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纺锤体定位收缩环，决定细胞分裂平面的位置；</a:t>
            </a:r>
            <a:endParaRPr lang="en-US" altLang="zh-CN" sz="20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1085850" lvl="1" indent="-342900" algn="just" eaLnBrk="1" fontAlgn="b" hangingPunct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中央纺锤体或星体微管对收缩环进行定位。</a:t>
            </a:r>
            <a:endParaRPr lang="en-US" altLang="zh-CN" sz="20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3970" name="Rectangle 2"/>
          <p:cNvSpPr/>
          <p:nvPr/>
        </p:nvSpPr>
        <p:spPr>
          <a:xfrm>
            <a:off x="3041650" y="2522538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dirty="0">
              <a:latin typeface="Arial" panose="020B0604020202020204" pitchFamily="34" charset="0"/>
              <a:ea typeface="Heiti SC Light" charset="-122"/>
            </a:endParaRPr>
          </a:p>
        </p:txBody>
      </p:sp>
      <p:sp>
        <p:nvSpPr>
          <p:cNvPr id="2" name="2 Marcador de contenido"/>
          <p:cNvSpPr txBox="1"/>
          <p:nvPr/>
        </p:nvSpPr>
        <p:spPr>
          <a:xfrm>
            <a:off x="179070" y="2980055"/>
            <a:ext cx="7379335" cy="375412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algn="just" fontAlgn="b">
              <a:lnSpc>
                <a:spcPts val="3600"/>
              </a:lnSpc>
            </a:pP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（</a:t>
            </a: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</a:rPr>
              <a:t>2</a:t>
            </a: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）收缩环与胞质分裂</a:t>
            </a:r>
            <a:endParaRPr lang="en-US" altLang="zh-CN" sz="20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1085850" lvl="1" indent="-342900" algn="just" eaLnBrk="1" fontAlgn="b" hangingPunct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</a:rPr>
              <a:t>polo‐like</a:t>
            </a: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蛋白激酶能够调节纺锤体和收缩环的组装，完全组装好的收缩环主要含有肌动蛋白和肌球蛋白</a:t>
            </a: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</a:rPr>
              <a:t>Ⅱ;</a:t>
            </a:r>
            <a:endParaRPr lang="en-US" altLang="zh-CN" sz="20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1085850" lvl="1" indent="-342900" algn="just" eaLnBrk="1" fontAlgn="b" hangingPunct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收缩的生化机制类似于平滑肌细胞的收缩，都是由</a:t>
            </a: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</a:rPr>
              <a:t>Ca</a:t>
            </a:r>
            <a:r>
              <a:rPr lang="en-US" altLang="zh-CN" sz="2000" baseline="30000" dirty="0">
                <a:latin typeface="黑体" panose="02010609060101010101" pitchFamily="2" charset="-122"/>
                <a:ea typeface="黑体" panose="02010609060101010101" pitchFamily="2" charset="-122"/>
              </a:rPr>
              <a:t>2+</a:t>
            </a: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</a:rPr>
              <a:t>-</a:t>
            </a: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钙调蛋白激活肌球蛋白轻链激酶，使肌球蛋白</a:t>
            </a: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</a:rPr>
              <a:t>Ⅱ</a:t>
            </a: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磷酸化导致收缩</a:t>
            </a: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</a:rPr>
              <a:t>;</a:t>
            </a:r>
            <a:endParaRPr lang="en-US" altLang="zh-CN" sz="20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1085850" lvl="1" indent="-342900" algn="just" eaLnBrk="1" fontAlgn="b" hangingPunct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生长中的微管可以激活小</a:t>
            </a: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</a:rPr>
              <a:t>GTPase Rho</a:t>
            </a: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</a:rPr>
              <a:t>家族的某些成员，促进肌动蛋白聚合。</a:t>
            </a:r>
            <a:endParaRPr lang="en-US" altLang="zh-CN" sz="20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0645" y="404495"/>
            <a:ext cx="32956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FF00"/>
                </a:solidFill>
              </a:rPr>
              <a:t>知识拓展（自学）：</a:t>
            </a:r>
            <a:endParaRPr lang="zh-CN" altLang="en-US" sz="280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5"/>
          <p:cNvSpPr txBox="1"/>
          <p:nvPr/>
        </p:nvSpPr>
        <p:spPr>
          <a:xfrm>
            <a:off x="0" y="1660525"/>
            <a:ext cx="1108075" cy="325438"/>
          </a:xfrm>
          <a:prstGeom prst="rect">
            <a:avLst/>
          </a:prstGeom>
          <a:solidFill>
            <a:srgbClr val="127FB8"/>
          </a:solidFill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56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重点难点</a:t>
            </a:r>
            <a:endParaRPr kumimoji="1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9218" name="组合 3"/>
          <p:cNvGrpSpPr/>
          <p:nvPr/>
        </p:nvGrpSpPr>
        <p:grpSpPr>
          <a:xfrm>
            <a:off x="1563688" y="3082925"/>
            <a:ext cx="966787" cy="722313"/>
            <a:chOff x="2084723" y="2962585"/>
            <a:chExt cx="1289465" cy="961770"/>
          </a:xfrm>
        </p:grpSpPr>
        <p:grpSp>
          <p:nvGrpSpPr>
            <p:cNvPr id="9219" name="组合 17"/>
            <p:cNvGrpSpPr/>
            <p:nvPr/>
          </p:nvGrpSpPr>
          <p:grpSpPr>
            <a:xfrm>
              <a:off x="2122428" y="2962585"/>
              <a:ext cx="1251760" cy="961770"/>
              <a:chOff x="3728203" y="1217949"/>
              <a:chExt cx="2034694" cy="1563325"/>
            </a:xfrm>
          </p:grpSpPr>
          <p:sp>
            <p:nvSpPr>
              <p:cNvPr id="11" name="心形 10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4224217" y="1581342"/>
                <a:ext cx="682021" cy="3431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8" name="Text Placeholder 5"/>
            <p:cNvSpPr txBox="1"/>
            <p:nvPr/>
          </p:nvSpPr>
          <p:spPr>
            <a:xfrm>
              <a:off x="2084723" y="3206134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熟悉</a:t>
              </a:r>
              <a:endPara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9224" name="组合 4"/>
          <p:cNvGrpSpPr/>
          <p:nvPr/>
        </p:nvGrpSpPr>
        <p:grpSpPr>
          <a:xfrm>
            <a:off x="1555750" y="4275138"/>
            <a:ext cx="974725" cy="720725"/>
            <a:chOff x="2074795" y="4556736"/>
            <a:chExt cx="1299392" cy="961770"/>
          </a:xfrm>
        </p:grpSpPr>
        <p:grpSp>
          <p:nvGrpSpPr>
            <p:cNvPr id="9225" name="组合 18"/>
            <p:cNvGrpSpPr/>
            <p:nvPr/>
          </p:nvGrpSpPr>
          <p:grpSpPr>
            <a:xfrm>
              <a:off x="2122427" y="4556736"/>
              <a:ext cx="1251760" cy="961770"/>
              <a:chOff x="3728203" y="1217949"/>
              <a:chExt cx="2034694" cy="1563325"/>
            </a:xfrm>
          </p:grpSpPr>
          <p:sp>
            <p:nvSpPr>
              <p:cNvPr id="20" name="心形 19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4224217" y="1581342"/>
                <a:ext cx="682021" cy="6827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27" name="Text Placeholder 5"/>
            <p:cNvSpPr txBox="1"/>
            <p:nvPr/>
          </p:nvSpPr>
          <p:spPr>
            <a:xfrm>
              <a:off x="2074795" y="4796113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了解</a:t>
              </a:r>
              <a:endPara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9230" name="组合 2"/>
          <p:cNvGrpSpPr/>
          <p:nvPr/>
        </p:nvGrpSpPr>
        <p:grpSpPr>
          <a:xfrm>
            <a:off x="1544638" y="1784350"/>
            <a:ext cx="974725" cy="720725"/>
            <a:chOff x="2074796" y="1319046"/>
            <a:chExt cx="1299392" cy="961770"/>
          </a:xfrm>
        </p:grpSpPr>
        <p:grpSp>
          <p:nvGrpSpPr>
            <p:cNvPr id="9231" name="组合 22"/>
            <p:cNvGrpSpPr/>
            <p:nvPr/>
          </p:nvGrpSpPr>
          <p:grpSpPr>
            <a:xfrm>
              <a:off x="2122428" y="1319046"/>
              <a:ext cx="1251760" cy="961770"/>
              <a:chOff x="3728203" y="1217949"/>
              <a:chExt cx="2034694" cy="1563325"/>
            </a:xfrm>
          </p:grpSpPr>
          <p:sp>
            <p:nvSpPr>
              <p:cNvPr id="24" name="心形 23"/>
              <p:cNvSpPr/>
              <p:nvPr/>
            </p:nvSpPr>
            <p:spPr>
              <a:xfrm>
                <a:off x="3728203" y="1217949"/>
                <a:ext cx="1674055" cy="1483047"/>
              </a:xfrm>
              <a:prstGeom prst="heart">
                <a:avLst/>
              </a:prstGeom>
              <a:noFill/>
              <a:ln w="152400">
                <a:solidFill>
                  <a:srgbClr val="127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4508095" y="1526472"/>
                <a:ext cx="1254802" cy="125480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224217" y="1581340"/>
                <a:ext cx="682021" cy="5270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28" name="Text Placeholder 5"/>
            <p:cNvSpPr txBox="1"/>
            <p:nvPr/>
          </p:nvSpPr>
          <p:spPr>
            <a:xfrm>
              <a:off x="2074796" y="1542607"/>
              <a:ext cx="1140533" cy="434698"/>
            </a:xfrm>
            <a:prstGeom prst="rect">
              <a:avLst/>
            </a:prstGeom>
            <a:noFill/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Tx/>
                <a:buNone/>
                <a:defRPr sz="2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256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127FB8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掌握</a:t>
              </a:r>
              <a:endPara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127FB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255838" y="2184400"/>
            <a:ext cx="5207000" cy="1014730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500" b="1" noProof="1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细胞分裂的概念、类型，有丝分裂和减数分裂的概念及其各期主要特征；细胞周期的概念、间期各阶段的主要生理生化特征；细胞周期蛋白和周期蛋白依赖性激酶的概念及其几个主要调控组合；调控细胞周期的几个因素（题干）</a:t>
            </a:r>
            <a:endParaRPr kumimoji="0" lang="en-US" altLang="zh-CN" sz="1500" b="1" kern="1200" cap="none" spc="0" normalizeH="0" baseline="0" noProof="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266950" y="3460750"/>
            <a:ext cx="5207000" cy="437515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indent="-457200">
              <a:lnSpc>
                <a:spcPct val="150000"/>
              </a:lnSpc>
              <a:defRPr/>
            </a:pPr>
            <a:r>
              <a:rPr kumimoji="0" lang="zh-CN" altLang="en-US" sz="1500" b="1" kern="1200" cap="none" spc="0" normalizeH="0" baseline="0" noProof="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减数分裂前期І之外其他各期的特征；细胞周期检测点</a:t>
            </a:r>
            <a:endParaRPr kumimoji="0" lang="zh-CN" altLang="en-US" sz="1500" b="1" kern="1200" cap="none" spc="0" normalizeH="0" baseline="0" noProof="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266950" y="4640263"/>
            <a:ext cx="5207000" cy="321945"/>
          </a:xfrm>
          <a:prstGeom prst="rect">
            <a:avLst/>
          </a:prstGeom>
          <a:noFill/>
          <a:ln w="22225" cap="rnd">
            <a:solidFill>
              <a:srgbClr val="127FB8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zh-CN" altLang="en-US" sz="1500" b="1" noProof="1" smtClean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无丝分裂；细胞周期详细调控机制；细胞周期与医学的关系</a:t>
            </a:r>
            <a:endParaRPr kumimoji="0" lang="en-US" altLang="zh-CN" sz="1500" b="1" kern="1200" cap="none" spc="0" normalizeH="0" baseline="0" noProof="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16788" y="6416675"/>
            <a:ext cx="1809750" cy="358775"/>
          </a:xfrm>
          <a:prstGeom prst="rect">
            <a:avLst/>
          </a:prstGeom>
          <a:solidFill>
            <a:srgbClr val="127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/>
          </a:p>
        </p:txBody>
      </p:sp>
      <p:sp>
        <p:nvSpPr>
          <p:cNvPr id="9240" name="Rectangle 28"/>
          <p:cNvSpPr/>
          <p:nvPr/>
        </p:nvSpPr>
        <p:spPr>
          <a:xfrm>
            <a:off x="215900" y="92075"/>
            <a:ext cx="594042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endParaRPr lang="zh-CN" altLang="en-US" sz="2400" b="1" dirty="0">
              <a:solidFill>
                <a:srgbClr val="FF99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2 Marcador de contenido"/>
          <p:cNvSpPr txBox="1"/>
          <p:nvPr/>
        </p:nvSpPr>
        <p:spPr>
          <a:xfrm>
            <a:off x="323215" y="1628775"/>
            <a:ext cx="8051800" cy="371411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algn="just" fontAlgn="b">
              <a:lnSpc>
                <a:spcPts val="3600"/>
              </a:lnSpc>
              <a:spcBef>
                <a:spcPts val="1200"/>
              </a:spcBef>
            </a:pPr>
            <a:r>
              <a:rPr lang="zh-CN" altLang="en-US" sz="2000" dirty="0">
                <a:latin typeface="黑体" panose="02010609060101010101" pitchFamily="2" charset="-122"/>
                <a:cs typeface="黑体" panose="02010609060101010101" pitchFamily="2" charset="-122"/>
              </a:rPr>
              <a:t>（</a:t>
            </a:r>
            <a:r>
              <a:rPr lang="en-US" altLang="zh-CN" sz="2000" dirty="0">
                <a:latin typeface="黑体" panose="02010609060101010101" pitchFamily="2" charset="-122"/>
                <a:cs typeface="黑体" panose="02010609060101010101" pitchFamily="2" charset="-122"/>
              </a:rPr>
              <a:t>3</a:t>
            </a:r>
            <a:r>
              <a:rPr lang="zh-CN" altLang="en-US" sz="2000" dirty="0">
                <a:latin typeface="黑体" panose="02010609060101010101" pitchFamily="2" charset="-122"/>
                <a:cs typeface="黑体" panose="02010609060101010101" pitchFamily="2" charset="-122"/>
              </a:rPr>
              <a:t>）胞质分裂与子细胞器的分配</a:t>
            </a:r>
            <a:endParaRPr lang="zh-CN" altLang="en-US" sz="2000" dirty="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algn="just" fontAlgn="b">
              <a:lnSpc>
                <a:spcPts val="3600"/>
              </a:lnSpc>
              <a:buFont typeface="Arial" panose="020B0604020202020204" pitchFamily="34" charset="0"/>
            </a:pPr>
            <a:r>
              <a:rPr lang="en-US" altLang="zh-CN" sz="2000" dirty="0">
                <a:latin typeface="黑体" panose="02010609060101010101" pitchFamily="2" charset="-122"/>
                <a:cs typeface="黑体" panose="02010609060101010101" pitchFamily="2" charset="-122"/>
              </a:rPr>
              <a:t>     </a:t>
            </a:r>
            <a:r>
              <a:rPr lang="zh-CN" altLang="en-US" sz="2000" dirty="0">
                <a:latin typeface="黑体" panose="02010609060101010101" pitchFamily="2" charset="-122"/>
                <a:cs typeface="黑体" panose="02010609060101010101" pitchFamily="2" charset="-122"/>
              </a:rPr>
              <a:t>各种细胞器碎片与纺锤体微管相连，类似搭车一样进入子细胞。</a:t>
            </a:r>
            <a:endParaRPr lang="zh-CN" altLang="en-US" sz="2000" dirty="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algn="just" fontAlgn="b">
              <a:lnSpc>
                <a:spcPts val="3600"/>
              </a:lnSpc>
              <a:buFont typeface="Arial" panose="020B0604020202020204" pitchFamily="34" charset="0"/>
            </a:pPr>
            <a:endParaRPr lang="en-US" altLang="zh-CN" sz="2000" dirty="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algn="just" fontAlgn="b">
              <a:lnSpc>
                <a:spcPts val="3600"/>
              </a:lnSpc>
            </a:pPr>
            <a:r>
              <a:rPr lang="zh-CN" altLang="en-US" sz="2000" dirty="0">
                <a:latin typeface="黑体" panose="02010609060101010101" pitchFamily="2" charset="-122"/>
                <a:cs typeface="黑体" panose="02010609060101010101" pitchFamily="2" charset="-122"/>
              </a:rPr>
              <a:t>（</a:t>
            </a:r>
            <a:r>
              <a:rPr lang="en-US" altLang="zh-CN" sz="2000" dirty="0">
                <a:latin typeface="黑体" panose="02010609060101010101" pitchFamily="2" charset="-122"/>
                <a:cs typeface="黑体" panose="02010609060101010101" pitchFamily="2" charset="-122"/>
              </a:rPr>
              <a:t>4</a:t>
            </a:r>
            <a:r>
              <a:rPr lang="zh-CN" altLang="en-US" sz="2000" dirty="0">
                <a:latin typeface="黑体" panose="02010609060101010101" pitchFamily="2" charset="-122"/>
                <a:cs typeface="黑体" panose="02010609060101010101" pitchFamily="2" charset="-122"/>
              </a:rPr>
              <a:t>）核分裂先于胞质分裂的调控机制</a:t>
            </a:r>
            <a:endParaRPr lang="en-US" altLang="zh-CN" sz="2000" dirty="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1085850" lvl="1" indent="-342900" algn="just" eaLnBrk="1" fontAlgn="b" hangingPunct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2" charset="-122"/>
                <a:cs typeface="黑体" panose="02010609060101010101" pitchFamily="2" charset="-122"/>
              </a:rPr>
              <a:t>细胞周期调控系统在激活核分裂需要的蛋白的同时，会使胞质分裂所需要的蛋白失活；</a:t>
            </a:r>
            <a:endParaRPr lang="en-US" altLang="zh-CN" sz="2000" dirty="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1085850" lvl="1" indent="-342900" algn="just" eaLnBrk="1" fontAlgn="b" hangingPunct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2" charset="-122"/>
                <a:cs typeface="黑体" panose="02010609060101010101" pitchFamily="2" charset="-122"/>
              </a:rPr>
              <a:t>有功能的收缩环的形成需要残留中央纺锤体（将两套染色体反向拉向细胞两极后）的作用。</a:t>
            </a:r>
            <a:endParaRPr lang="en-US" altLang="zh-CN" sz="2000" dirty="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1085850" lvl="1" indent="-342900" algn="just" eaLnBrk="1" fontAlgn="b" hangingPunct="1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黑体" panose="02010609060101010101" pitchFamily="2" charset="-122"/>
              <a:cs typeface="黑体" panose="02010609060101010101" pitchFamily="2" charset="-122"/>
            </a:endParaRPr>
          </a:p>
        </p:txBody>
      </p:sp>
      <p:sp>
        <p:nvSpPr>
          <p:cNvPr id="86018" name="Rectangle 2"/>
          <p:cNvSpPr/>
          <p:nvPr/>
        </p:nvSpPr>
        <p:spPr>
          <a:xfrm>
            <a:off x="3041650" y="2522538"/>
            <a:ext cx="914400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ctr">
            <a:spAutoFit/>
          </a:bodyPr>
          <a:lstStyle/>
          <a:p>
            <a:pPr eaLnBrk="0" hangingPunct="0"/>
            <a:endParaRPr lang="zh-CN" altLang="en-US" dirty="0">
              <a:latin typeface="Arial" panose="020B0604020202020204" pitchFamily="34" charset="0"/>
              <a:ea typeface="Heiti SC Light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0645" y="404495"/>
            <a:ext cx="32956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FF00"/>
                </a:solidFill>
              </a:rPr>
              <a:t>知识拓展（自学）：</a:t>
            </a:r>
            <a:endParaRPr lang="zh-CN" altLang="en-US" sz="280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7041" name="图片 381955" descr="}S~PU{N63}CU$9{3WE8D[D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6513"/>
            <a:ext cx="9144000" cy="628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7042" name="矩形 1"/>
          <p:cNvSpPr/>
          <p:nvPr/>
        </p:nvSpPr>
        <p:spPr>
          <a:xfrm>
            <a:off x="113030" y="6418580"/>
            <a:ext cx="8895715" cy="349250"/>
          </a:xfrm>
          <a:prstGeom prst="rect">
            <a:avLst/>
          </a:prstGeom>
          <a:solidFill>
            <a:srgbClr val="3A7BCB"/>
          </a:solidFill>
          <a:ln w="9525">
            <a:noFill/>
          </a:ln>
        </p:spPr>
        <p:txBody>
          <a:bodyPr wrap="square" lIns="91440" tIns="45720" rIns="91440" bIns="45720" anchor="t"/>
          <a:p>
            <a:pPr>
              <a:buSzTx/>
            </a:pPr>
            <a:endParaRPr lang="es-ES" altLang="en-US">
              <a:latin typeface="Arial" panose="020B0604020202020204" pitchFamily="34" charset="0"/>
              <a:ea typeface="Heiti SC Light" charset="-122"/>
            </a:endParaRPr>
          </a:p>
        </p:txBody>
      </p:sp>
      <p:sp>
        <p:nvSpPr>
          <p:cNvPr id="87043" name="文本框 378889"/>
          <p:cNvSpPr txBox="1"/>
          <p:nvPr/>
        </p:nvSpPr>
        <p:spPr>
          <a:xfrm>
            <a:off x="1482725" y="6365875"/>
            <a:ext cx="65516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400" b="1" dirty="0">
                <a:solidFill>
                  <a:schemeClr val="bg1"/>
                </a:solidFill>
                <a:latin typeface="Garamond" pitchFamily="18" charset="0"/>
                <a:ea typeface="Heiti SC Light" charset="-122"/>
              </a:rPr>
              <a:t>洋葱根尖细胞有丝分裂各期</a:t>
            </a:r>
            <a:endParaRPr lang="zh-CN" altLang="en-US" sz="2400" b="1" dirty="0">
              <a:solidFill>
                <a:schemeClr val="bg1"/>
              </a:solidFill>
              <a:latin typeface="Garamond" pitchFamily="18" charset="0"/>
              <a:ea typeface="Heiti SC Light" charset="-122"/>
            </a:endParaRPr>
          </a:p>
        </p:txBody>
      </p:sp>
      <p:sp>
        <p:nvSpPr>
          <p:cNvPr id="87044" name="椭圆 1"/>
          <p:cNvSpPr/>
          <p:nvPr/>
        </p:nvSpPr>
        <p:spPr>
          <a:xfrm>
            <a:off x="7858125" y="3068638"/>
            <a:ext cx="539750" cy="674687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40" tIns="45720" rIns="91440" bIns="45720" anchor="t"/>
          <a:p>
            <a:pPr>
              <a:buSzTx/>
            </a:pPr>
            <a:endParaRPr lang="es-ES" altLang="en-US">
              <a:latin typeface="Arial" panose="020B0604020202020204" pitchFamily="34" charset="0"/>
              <a:ea typeface="Heiti SC Light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73450" y="162560"/>
            <a:ext cx="5606415" cy="131635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s-E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iti SC Light" charset="0"/>
              <a:cs typeface="Heiti SC Light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39185" y="1005205"/>
            <a:ext cx="727710" cy="368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</a:rPr>
              <a:t>前期</a:t>
            </a:r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66615" y="735965"/>
            <a:ext cx="727710" cy="368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</a:rPr>
              <a:t>中期</a:t>
            </a:r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38720" y="1110615"/>
            <a:ext cx="937260" cy="368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</a:rPr>
              <a:t>前中期</a:t>
            </a:r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38720" y="6050280"/>
            <a:ext cx="727710" cy="368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</a:rPr>
              <a:t>后期</a:t>
            </a:r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85255" y="1110615"/>
            <a:ext cx="727710" cy="368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</a:rPr>
              <a:t>末期</a:t>
            </a:r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47390" y="5997575"/>
            <a:ext cx="727710" cy="3683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00FF"/>
                </a:solidFill>
              </a:rPr>
              <a:t>间期</a:t>
            </a:r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942080" y="1809115"/>
            <a:ext cx="405130" cy="62992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es-E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Heiti SC Light" charset="0"/>
              <a:cs typeface="Heiti SC Light" charset="0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4003040" y="4733925"/>
            <a:ext cx="659130" cy="1295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3" name="直接箭头连接符 12"/>
          <p:cNvCxnSpPr>
            <a:stCxn id="4" idx="2"/>
          </p:cNvCxnSpPr>
          <p:nvPr/>
        </p:nvCxnSpPr>
        <p:spPr>
          <a:xfrm>
            <a:off x="5030470" y="1104265"/>
            <a:ext cx="363855" cy="12192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4" name="直接箭头连接符 13"/>
          <p:cNvCxnSpPr/>
          <p:nvPr/>
        </p:nvCxnSpPr>
        <p:spPr>
          <a:xfrm>
            <a:off x="3896995" y="1358900"/>
            <a:ext cx="106045" cy="5187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5" name="直接箭头连接符 14"/>
          <p:cNvCxnSpPr/>
          <p:nvPr/>
        </p:nvCxnSpPr>
        <p:spPr>
          <a:xfrm flipH="1" flipV="1">
            <a:off x="7858125" y="4524375"/>
            <a:ext cx="89535" cy="15601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6" name="直接箭头连接符 15"/>
          <p:cNvCxnSpPr/>
          <p:nvPr/>
        </p:nvCxnSpPr>
        <p:spPr>
          <a:xfrm flipH="1">
            <a:off x="5952490" y="1538605"/>
            <a:ext cx="734695" cy="15303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17" name="直接箭头连接符 16"/>
          <p:cNvCxnSpPr>
            <a:stCxn id="5" idx="2"/>
          </p:cNvCxnSpPr>
          <p:nvPr/>
        </p:nvCxnSpPr>
        <p:spPr>
          <a:xfrm flipH="1">
            <a:off x="7690485" y="1478915"/>
            <a:ext cx="316865" cy="76263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8066" name="内容占位符 378883" descr="动物细胞有丝分裂间期"/>
          <p:cNvPicPr>
            <a:picLocks noGrp="1" noChangeAspect="1"/>
          </p:cNvPicPr>
          <p:nvPr>
            <p:ph sz="quarter" idx="2"/>
          </p:nvPr>
        </p:nvPicPr>
        <p:blipFill>
          <a:blip r:embed="rId1"/>
          <a:stretch>
            <a:fillRect/>
          </a:stretch>
        </p:blipFill>
        <p:spPr>
          <a:xfrm>
            <a:off x="106998" y="913130"/>
            <a:ext cx="2232025" cy="20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67" name="内容占位符 378884" descr="动物细胞有丝分裂前期"/>
          <p:cNvPicPr>
            <a:picLocks noGrp="1" noChangeAspect="1"/>
          </p:cNvPicPr>
          <p:nvPr>
            <p:ph sz="quarter" idx="3"/>
          </p:nvPr>
        </p:nvPicPr>
        <p:blipFill>
          <a:blip r:embed="rId2"/>
          <a:stretch>
            <a:fillRect/>
          </a:stretch>
        </p:blipFill>
        <p:spPr>
          <a:xfrm>
            <a:off x="2411413" y="908685"/>
            <a:ext cx="2163762" cy="20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68" name="内容占位符 378885" descr="动物细胞有丝分裂中期1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48805" y="871855"/>
            <a:ext cx="2195195" cy="2125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69" name="图片 378886" descr="动物细胞有丝分裂中期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57563"/>
            <a:ext cx="2206625" cy="2146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8070" name="图片 378887" descr="动物细胞有丝分裂后期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8538" y="3357563"/>
            <a:ext cx="2376487" cy="2114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8071" name="图片 378888" descr="动物细胞有丝分裂末期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9925" y="3357880"/>
            <a:ext cx="2124075" cy="21278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8072" name="文本框 378889"/>
          <p:cNvSpPr txBox="1"/>
          <p:nvPr/>
        </p:nvSpPr>
        <p:spPr>
          <a:xfrm>
            <a:off x="755015" y="5805170"/>
            <a:ext cx="70453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spcBef>
                <a:spcPct val="50000"/>
              </a:spcBef>
            </a:pPr>
            <a:r>
              <a:rPr lang="zh-CN" altLang="en-US" sz="2000" b="1" dirty="0">
                <a:solidFill>
                  <a:srgbClr val="0000CC"/>
                </a:solidFill>
                <a:latin typeface="Garamond" pitchFamily="18" charset="0"/>
                <a:ea typeface="Heiti SC Light" charset="-122"/>
              </a:rPr>
              <a:t>马蛔虫受精卵有丝分裂各期</a:t>
            </a:r>
            <a:r>
              <a:rPr lang="en-US" altLang="zh-CN" sz="2000" b="1" dirty="0">
                <a:solidFill>
                  <a:srgbClr val="C00000"/>
                </a:solidFill>
                <a:latin typeface="Garamond" pitchFamily="18" charset="0"/>
                <a:ea typeface="Heiti SC Light" charset="-122"/>
              </a:rPr>
              <a:t>(</a:t>
            </a:r>
            <a:r>
              <a:rPr lang="zh-CN" altLang="en-US" sz="2000" b="1" dirty="0">
                <a:solidFill>
                  <a:srgbClr val="C00000"/>
                </a:solidFill>
                <a:latin typeface="Garamond" pitchFamily="18" charset="0"/>
                <a:ea typeface="Heiti SC Light" charset="-122"/>
              </a:rPr>
              <a:t>课后完成各图分期标识</a:t>
            </a:r>
            <a:r>
              <a:rPr lang="en-US" altLang="zh-CN" sz="2000" b="1" dirty="0">
                <a:solidFill>
                  <a:srgbClr val="C00000"/>
                </a:solidFill>
                <a:latin typeface="Garamond" pitchFamily="18" charset="0"/>
                <a:ea typeface="Heiti SC Light" charset="-122"/>
              </a:rPr>
              <a:t>)</a:t>
            </a:r>
            <a:endParaRPr lang="en-US" altLang="zh-CN" sz="2000" b="1" dirty="0">
              <a:solidFill>
                <a:srgbClr val="C00000"/>
              </a:solidFill>
              <a:latin typeface="Garamond" pitchFamily="18" charset="0"/>
              <a:ea typeface="Heiti SC Light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716780" y="913130"/>
            <a:ext cx="2179320" cy="2101215"/>
            <a:chOff x="9883" y="5879"/>
            <a:chExt cx="4476" cy="4248"/>
          </a:xfrm>
        </p:grpSpPr>
        <p:pic>
          <p:nvPicPr>
            <p:cNvPr id="7" name="图片 6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9883" y="5879"/>
              <a:ext cx="4476" cy="4248"/>
            </a:xfrm>
            <a:prstGeom prst="rect">
              <a:avLst/>
            </a:prstGeom>
          </p:spPr>
        </p:pic>
        <p:cxnSp>
          <p:nvCxnSpPr>
            <p:cNvPr id="9" name="直接箭头连接符 8"/>
            <p:cNvCxnSpPr/>
            <p:nvPr/>
          </p:nvCxnSpPr>
          <p:spPr>
            <a:xfrm>
              <a:off x="11060" y="5942"/>
              <a:ext cx="449" cy="36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</p:cxnSp>
      </p:grpSp>
      <p:pic>
        <p:nvPicPr>
          <p:cNvPr id="2" name="图片 1"/>
          <p:cNvPicPr/>
          <p:nvPr/>
        </p:nvPicPr>
        <p:blipFill>
          <a:blip r:embed="rId8"/>
          <a:stretch>
            <a:fillRect/>
          </a:stretch>
        </p:blipFill>
        <p:spPr>
          <a:xfrm>
            <a:off x="4749800" y="3357880"/>
            <a:ext cx="2146300" cy="2118995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 flipV="1">
            <a:off x="5401945" y="4869180"/>
            <a:ext cx="249555" cy="3454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1 Título"/>
          <p:cNvSpPr txBox="1"/>
          <p:nvPr/>
        </p:nvSpPr>
        <p:spPr>
          <a:xfrm>
            <a:off x="1043623" y="404495"/>
            <a:ext cx="4654550" cy="5143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fontAlgn="t">
              <a:buFont typeface="Arial" panose="020B0604020202020204" pitchFamily="34" charset="0"/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三、减数分裂</a:t>
            </a:r>
            <a:r>
              <a:rPr lang="zh-CN" altLang="en-US" sz="32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2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meiosis</a:t>
            </a:r>
            <a:r>
              <a:rPr lang="zh-CN" altLang="en-US" sz="3200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）</a:t>
            </a:r>
            <a:endParaRPr lang="zh-CN" altLang="en-US" sz="32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0116" name="矩形 1"/>
          <p:cNvSpPr/>
          <p:nvPr/>
        </p:nvSpPr>
        <p:spPr>
          <a:xfrm>
            <a:off x="93980" y="6428105"/>
            <a:ext cx="8439150" cy="349250"/>
          </a:xfrm>
          <a:prstGeom prst="rect">
            <a:avLst/>
          </a:prstGeom>
          <a:solidFill>
            <a:srgbClr val="3A7BCB"/>
          </a:solidFill>
          <a:ln w="9525">
            <a:noFill/>
          </a:ln>
        </p:spPr>
        <p:txBody>
          <a:bodyPr wrap="square" lIns="91440" tIns="45720" rIns="91440" bIns="45720" anchor="t"/>
          <a:lstStyle/>
          <a:p>
            <a:pPr>
              <a:buSzTx/>
            </a:pPr>
            <a:endParaRPr lang="es-ES" altLang="en-US">
              <a:latin typeface="Arial" panose="020B0604020202020204" pitchFamily="34" charset="0"/>
              <a:ea typeface="Heiti SC Light" charset="-122"/>
            </a:endParaRPr>
          </a:p>
        </p:txBody>
      </p:sp>
      <p:sp>
        <p:nvSpPr>
          <p:cNvPr id="90117" name="矩形 8"/>
          <p:cNvSpPr/>
          <p:nvPr/>
        </p:nvSpPr>
        <p:spPr>
          <a:xfrm>
            <a:off x="93980" y="1540510"/>
            <a:ext cx="8660130" cy="1291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定义：</a:t>
            </a:r>
            <a:r>
              <a:rPr lang="zh-CN" altLang="en-US" sz="2000">
                <a:latin typeface="黑体" panose="02010609060101010101" pitchFamily="2" charset="-122"/>
              </a:rPr>
              <a:t>减数分裂</a:t>
            </a:r>
            <a:r>
              <a:rPr lang="zh-CN" altLang="en-US" sz="2000" dirty="0">
                <a:solidFill>
                  <a:srgbClr val="000000"/>
                </a:solidFill>
                <a:latin typeface="黑体" panose="02010609060101010101" pitchFamily="2" charset="-122"/>
                <a:sym typeface="+mn-ea"/>
              </a:rPr>
              <a:t>是</a:t>
            </a:r>
            <a:r>
              <a:rPr lang="zh-CN" altLang="en-US" sz="200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  <a:sym typeface="+mn-ea"/>
              </a:rPr>
              <a:t>一种特殊的有丝分裂，发生于有性生殖细胞的成熟过程中，</a:t>
            </a:r>
            <a:r>
              <a:rPr lang="en-US" altLang="zh-CN" sz="20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DNA</a:t>
            </a:r>
            <a:r>
              <a:rPr lang="zh-CN" altLang="en-US" sz="20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复制一次，细胞连续分裂两次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2000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  <a:sym typeface="+mn-ea"/>
              </a:rPr>
              <a:t>子代细胞中染色体数目比亲代细胞减少一半。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0119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0335" y="4168775"/>
            <a:ext cx="3773170" cy="22339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5106" name="Text Box 2"/>
          <p:cNvSpPr txBox="1"/>
          <p:nvPr/>
        </p:nvSpPr>
        <p:spPr>
          <a:xfrm>
            <a:off x="1882775" y="6402388"/>
            <a:ext cx="6524625" cy="400050"/>
          </a:xfrm>
          <a:prstGeom prst="rect">
            <a:avLst/>
          </a:prstGeom>
          <a:noFill/>
          <a:ln w="9525">
            <a:noFill/>
          </a:ln>
        </p:spPr>
        <p:txBody>
          <a:bodyPr wrap="square" lIns="90000" tIns="46800" rIns="90000" bIns="46800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请问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这些成群结队的精子如何形成的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?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842" name="Text Box 5"/>
          <p:cNvSpPr txBox="1"/>
          <p:nvPr/>
        </p:nvSpPr>
        <p:spPr>
          <a:xfrm>
            <a:off x="93980" y="2889250"/>
            <a:ext cx="7343775" cy="12915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63855" lvl="0" indent="-363855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意义：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63855" lvl="0" indent="-363855" eaLnBrk="1" hangingPunct="1">
              <a:lnSpc>
                <a:spcPct val="130000"/>
              </a:lnSpc>
              <a:spcBef>
                <a:spcPct val="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保证有性生殖的生物上下代在染色体数目上的恒定。</a:t>
            </a:r>
            <a:endParaRPr lang="zh-CN" altLang="en-US" sz="2000" b="1" dirty="0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363855" lvl="0" indent="-363855" eaLnBrk="1" hangingPunct="1">
              <a:lnSpc>
                <a:spcPct val="130000"/>
              </a:lnSpc>
              <a:spcBef>
                <a:spcPct val="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奠定了生物变异及多样性的基础。</a:t>
            </a:r>
            <a:endParaRPr lang="zh-CN" altLang="en-US" sz="2000" b="1" dirty="0">
              <a:solidFill>
                <a:srgbClr val="0000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7005" y="1018540"/>
            <a:ext cx="17405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  <a:endParaRPr lang="zh-CN" altLang="en-US" sz="280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5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7510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Box 12"/>
          <p:cNvSpPr txBox="1"/>
          <p:nvPr/>
        </p:nvSpPr>
        <p:spPr>
          <a:xfrm>
            <a:off x="107315" y="1557020"/>
            <a:ext cx="3891280" cy="5219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b="1" dirty="0">
                <a:latin typeface="黑体" panose="02010609060101010101" pitchFamily="2" charset="-122"/>
                <a:ea typeface="黑体" panose="02010609060101010101" pitchFamily="2" charset="-122"/>
              </a:rPr>
              <a:t>精子的形成部位：睾丸</a:t>
            </a:r>
            <a:endParaRPr lang="zh-CN" altLang="en-US" sz="2800" b="1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91140" name="Picture 6" descr="http://a.hiphotos.baidu.com/baike/c0%3Dbaike80%2C5%2C5%2C80%2C26/sign=00d0813f9c3df8dcb23087c3ac7819ee/8b13632762d0f703e1901a140bfa513d2797c5dc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714750"/>
            <a:ext cx="4843463" cy="3143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1141" name="Picture 8" descr="http://sex.fh21.com.cn/uploads/allimg/160122/2640_160122135928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090" y="3759835"/>
            <a:ext cx="4251960" cy="30981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44" name="TextBox 10"/>
          <p:cNvSpPr txBox="1"/>
          <p:nvPr/>
        </p:nvSpPr>
        <p:spPr>
          <a:xfrm>
            <a:off x="4726940" y="1551940"/>
            <a:ext cx="4071938" cy="523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卵子的形成部位：卵巢</a:t>
            </a:r>
            <a:endParaRPr lang="zh-CN" altLang="en-US" sz="2800" b="1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3045" y="2204720"/>
            <a:ext cx="37236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宋体" panose="02010600030101010101" pitchFamily="2" charset="-122"/>
                <a:ea typeface="Heiti SC Light" charset="-122"/>
                <a:sym typeface="+mn-ea"/>
              </a:rPr>
              <a:t>曲细精管中有大量原始的雄性生殖细胞</a:t>
            </a:r>
            <a:r>
              <a:rPr lang="en-US" altLang="zh-CN" dirty="0">
                <a:latin typeface="宋体" panose="02010600030101010101" pitchFamily="2" charset="-122"/>
                <a:sym typeface="+mn-ea"/>
              </a:rPr>
              <a:t>——</a:t>
            </a:r>
            <a:r>
              <a:rPr lang="zh-CN" altLang="en-US" dirty="0">
                <a:latin typeface="宋体" panose="02010600030101010101" pitchFamily="2" charset="-122"/>
                <a:ea typeface="Heiti SC Light" charset="-122"/>
                <a:sym typeface="+mn-ea"/>
              </a:rPr>
              <a:t>精原细胞，每个精原细胞的染色体数目都与体细胞相同。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003800" y="2277110"/>
            <a:ext cx="35179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ea typeface="Heiti SC Light" charset="-122"/>
                <a:sym typeface="+mn-ea"/>
              </a:rPr>
              <a:t>卵巢中有约</a:t>
            </a:r>
            <a:r>
              <a:rPr lang="en-US" altLang="zh-CN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400-500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ea typeface="Heiti SC Light" charset="-122"/>
                <a:sym typeface="+mn-ea"/>
              </a:rPr>
              <a:t>个雌性生殖细胞</a:t>
            </a:r>
            <a:r>
              <a:rPr lang="en-US" altLang="zh-CN" dirty="0">
                <a:solidFill>
                  <a:srgbClr val="0000FF"/>
                </a:solidFill>
                <a:latin typeface="宋体" panose="02010600030101010101" pitchFamily="2" charset="-122"/>
                <a:sym typeface="+mn-ea"/>
              </a:rPr>
              <a:t>——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ea typeface="Heiti SC Light" charset="-122"/>
                <a:sym typeface="+mn-ea"/>
              </a:rPr>
              <a:t>卵原细胞，每个卵原细胞的染色体数目都与体细胞相同。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extBox 2"/>
          <p:cNvSpPr txBox="1"/>
          <p:nvPr/>
        </p:nvSpPr>
        <p:spPr>
          <a:xfrm>
            <a:off x="1042988" y="332740"/>
            <a:ext cx="5429250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例：精子的形成过程</a:t>
            </a:r>
            <a:r>
              <a:rPr lang="en-US" altLang="zh-CN" sz="28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(</a:t>
            </a:r>
            <a:r>
              <a:rPr lang="zh-CN" altLang="en-US" sz="28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熟悉</a:t>
            </a:r>
            <a:r>
              <a:rPr lang="en-US" altLang="zh-CN" sz="2800" b="1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)</a:t>
            </a:r>
            <a:endParaRPr lang="en-US" altLang="zh-CN" sz="2800" b="1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92162" name="TextBox 3"/>
          <p:cNvSpPr txBox="1"/>
          <p:nvPr/>
        </p:nvSpPr>
        <p:spPr>
          <a:xfrm>
            <a:off x="138113" y="1412875"/>
            <a:ext cx="828675" cy="1019175"/>
          </a:xfrm>
          <a:prstGeom prst="rect">
            <a:avLst/>
          </a:prstGeom>
          <a:noFill/>
          <a:ln w="127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folHlink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000" b="1" dirty="0">
                <a:solidFill>
                  <a:schemeClr val="folHlink"/>
                </a:solidFill>
                <a:latin typeface="Arial" panose="020B0604020202020204" pitchFamily="34" charset="0"/>
                <a:ea typeface="Heiti SC Light" charset="-122"/>
              </a:rPr>
              <a:t>个</a:t>
            </a:r>
            <a:endParaRPr lang="en-US" altLang="zh-CN" sz="2000" b="1" dirty="0">
              <a:solidFill>
                <a:schemeClr val="folHlink"/>
              </a:solidFill>
              <a:latin typeface="Arial" panose="020B0604020202020204" pitchFamily="34" charset="0"/>
            </a:endParaRPr>
          </a:p>
          <a:p>
            <a:pPr algn="ctr"/>
            <a:r>
              <a:rPr lang="zh-CN" altLang="en-US" sz="2000" b="1" dirty="0">
                <a:solidFill>
                  <a:schemeClr val="folHlink"/>
                </a:solidFill>
                <a:latin typeface="Arial" panose="020B0604020202020204" pitchFamily="34" charset="0"/>
                <a:ea typeface="Heiti SC Light" charset="-122"/>
              </a:rPr>
              <a:t>精原细胞</a:t>
            </a:r>
            <a:endParaRPr lang="zh-CN" altLang="en-US" sz="2000" b="1" dirty="0">
              <a:solidFill>
                <a:schemeClr val="folHlink"/>
              </a:solidFill>
              <a:latin typeface="Arial" panose="020B0604020202020204" pitchFamily="34" charset="0"/>
              <a:ea typeface="Heiti SC Light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24050" y="1412875"/>
            <a:ext cx="1214438" cy="1323975"/>
          </a:xfrm>
          <a:prstGeom prst="rect">
            <a:avLst/>
          </a:prstGeom>
          <a:noFill/>
          <a:ln w="127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folHlink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000" b="1" dirty="0">
                <a:solidFill>
                  <a:schemeClr val="folHlink"/>
                </a:solidFill>
                <a:latin typeface="Arial" panose="020B0604020202020204" pitchFamily="34" charset="0"/>
                <a:ea typeface="Heiti SC Light" charset="-122"/>
              </a:rPr>
              <a:t>个</a:t>
            </a:r>
            <a:endParaRPr lang="en-US" altLang="zh-CN" sz="2000" b="1" dirty="0">
              <a:solidFill>
                <a:schemeClr val="folHlink"/>
              </a:solidFill>
              <a:latin typeface="Arial" panose="020B0604020202020204" pitchFamily="34" charset="0"/>
            </a:endParaRPr>
          </a:p>
          <a:p>
            <a:pPr algn="ctr"/>
            <a:r>
              <a:rPr lang="zh-CN" altLang="en-US" sz="2000" b="1" dirty="0">
                <a:solidFill>
                  <a:schemeClr val="folHlink"/>
                </a:solidFill>
                <a:latin typeface="Arial" panose="020B0604020202020204" pitchFamily="34" charset="0"/>
                <a:ea typeface="Heiti SC Light" charset="-122"/>
              </a:rPr>
              <a:t>初级</a:t>
            </a:r>
            <a:endParaRPr lang="en-US" altLang="zh-CN" sz="2000" b="1" dirty="0">
              <a:solidFill>
                <a:schemeClr val="folHlink"/>
              </a:solidFill>
              <a:latin typeface="Arial" panose="020B0604020202020204" pitchFamily="34" charset="0"/>
            </a:endParaRPr>
          </a:p>
          <a:p>
            <a:pPr algn="ctr"/>
            <a:r>
              <a:rPr lang="zh-CN" altLang="en-US" sz="2000" b="1" dirty="0">
                <a:solidFill>
                  <a:schemeClr val="folHlink"/>
                </a:solidFill>
                <a:latin typeface="Arial" panose="020B0604020202020204" pitchFamily="34" charset="0"/>
                <a:ea typeface="Heiti SC Light" charset="-122"/>
              </a:rPr>
              <a:t>精母细胞</a:t>
            </a:r>
            <a:endParaRPr lang="zh-CN" altLang="en-US" sz="2000" b="1" dirty="0">
              <a:solidFill>
                <a:schemeClr val="folHlink"/>
              </a:solidFill>
              <a:latin typeface="Arial" panose="020B0604020202020204" pitchFamily="34" charset="0"/>
              <a:ea typeface="Heiti SC Light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95738" y="1412875"/>
            <a:ext cx="1357312" cy="1019175"/>
          </a:xfrm>
          <a:prstGeom prst="rect">
            <a:avLst/>
          </a:prstGeom>
          <a:noFill/>
          <a:ln w="127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folHlink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000" b="1" dirty="0">
                <a:solidFill>
                  <a:schemeClr val="folHlink"/>
                </a:solidFill>
                <a:latin typeface="Arial" panose="020B0604020202020204" pitchFamily="34" charset="0"/>
                <a:ea typeface="Heiti SC Light" charset="-122"/>
              </a:rPr>
              <a:t>个</a:t>
            </a:r>
            <a:endParaRPr lang="en-US" altLang="zh-CN" sz="2000" b="1" dirty="0">
              <a:solidFill>
                <a:schemeClr val="folHlink"/>
              </a:solidFill>
              <a:latin typeface="Arial" panose="020B0604020202020204" pitchFamily="34" charset="0"/>
            </a:endParaRPr>
          </a:p>
          <a:p>
            <a:pPr algn="ctr"/>
            <a:r>
              <a:rPr lang="zh-CN" altLang="en-US" sz="2000" b="1" dirty="0">
                <a:solidFill>
                  <a:schemeClr val="folHlink"/>
                </a:solidFill>
                <a:latin typeface="Arial" panose="020B0604020202020204" pitchFamily="34" charset="0"/>
                <a:ea typeface="Heiti SC Light" charset="-122"/>
              </a:rPr>
              <a:t>次级</a:t>
            </a:r>
            <a:endParaRPr lang="en-US" altLang="zh-CN" sz="2000" b="1" dirty="0">
              <a:solidFill>
                <a:schemeClr val="folHlink"/>
              </a:solidFill>
              <a:latin typeface="Arial" panose="020B0604020202020204" pitchFamily="34" charset="0"/>
            </a:endParaRPr>
          </a:p>
          <a:p>
            <a:pPr algn="ctr"/>
            <a:r>
              <a:rPr lang="zh-CN" altLang="en-US" sz="2000" b="1" dirty="0">
                <a:solidFill>
                  <a:schemeClr val="folHlink"/>
                </a:solidFill>
                <a:latin typeface="Arial" panose="020B0604020202020204" pitchFamily="34" charset="0"/>
                <a:ea typeface="Heiti SC Light" charset="-122"/>
              </a:rPr>
              <a:t>精母细胞</a:t>
            </a:r>
            <a:endParaRPr lang="zh-CN" altLang="en-US" sz="2000" b="1" dirty="0">
              <a:solidFill>
                <a:schemeClr val="folHlink"/>
              </a:solidFill>
              <a:latin typeface="Arial" panose="020B0604020202020204" pitchFamily="34" charset="0"/>
              <a:ea typeface="Heiti SC Light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67425" y="1582738"/>
            <a:ext cx="1085850" cy="714375"/>
          </a:xfrm>
          <a:prstGeom prst="rect">
            <a:avLst/>
          </a:prstGeom>
          <a:noFill/>
          <a:ln w="127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folHlink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000" b="1" dirty="0">
                <a:solidFill>
                  <a:schemeClr val="folHlink"/>
                </a:solidFill>
                <a:latin typeface="Arial" panose="020B0604020202020204" pitchFamily="34" charset="0"/>
                <a:ea typeface="Heiti SC Light" charset="-122"/>
              </a:rPr>
              <a:t>个</a:t>
            </a:r>
            <a:endParaRPr lang="en-US" altLang="zh-CN" sz="2000" b="1" dirty="0">
              <a:solidFill>
                <a:schemeClr val="folHlink"/>
              </a:solidFill>
              <a:latin typeface="Arial" panose="020B0604020202020204" pitchFamily="34" charset="0"/>
            </a:endParaRPr>
          </a:p>
          <a:p>
            <a:pPr algn="ctr"/>
            <a:r>
              <a:rPr lang="zh-CN" altLang="en-US" sz="2000" b="1" dirty="0">
                <a:solidFill>
                  <a:schemeClr val="folHlink"/>
                </a:solidFill>
                <a:latin typeface="Arial" panose="020B0604020202020204" pitchFamily="34" charset="0"/>
                <a:ea typeface="Heiti SC Light" charset="-122"/>
              </a:rPr>
              <a:t>精细胞</a:t>
            </a:r>
            <a:endParaRPr lang="zh-CN" altLang="en-US" sz="2000" b="1" dirty="0">
              <a:solidFill>
                <a:schemeClr val="folHlink"/>
              </a:solidFill>
              <a:latin typeface="Arial" panose="020B0604020202020204" pitchFamily="34" charset="0"/>
              <a:ea typeface="Heiti SC Light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96225" y="1582738"/>
            <a:ext cx="814388" cy="714375"/>
          </a:xfrm>
          <a:prstGeom prst="rect">
            <a:avLst/>
          </a:prstGeom>
          <a:noFill/>
          <a:ln w="12700" cap="flat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folHlink"/>
                </a:solidFill>
                <a:latin typeface="Arial" panose="020B0604020202020204" pitchFamily="34" charset="0"/>
              </a:rPr>
              <a:t>4</a:t>
            </a:r>
            <a:r>
              <a:rPr lang="zh-CN" altLang="en-US" sz="2000" b="1" dirty="0">
                <a:solidFill>
                  <a:schemeClr val="folHlink"/>
                </a:solidFill>
                <a:latin typeface="Arial" panose="020B0604020202020204" pitchFamily="34" charset="0"/>
                <a:ea typeface="Heiti SC Light" charset="-122"/>
              </a:rPr>
              <a:t>个精子</a:t>
            </a:r>
            <a:endParaRPr lang="zh-CN" altLang="en-US" sz="2000" b="1" dirty="0">
              <a:solidFill>
                <a:schemeClr val="folHlink"/>
              </a:solidFill>
              <a:latin typeface="Arial" panose="020B0604020202020204" pitchFamily="34" charset="0"/>
              <a:ea typeface="Heiti SC Light" charset="-122"/>
            </a:endParaRPr>
          </a:p>
        </p:txBody>
      </p:sp>
      <p:cxnSp>
        <p:nvCxnSpPr>
          <p:cNvPr id="21" name="直接箭头连接符 20"/>
          <p:cNvCxnSpPr>
            <a:stCxn id="34819" idx="3"/>
            <a:endCxn id="12" idx="1"/>
          </p:cNvCxnSpPr>
          <p:nvPr/>
        </p:nvCxnSpPr>
        <p:spPr>
          <a:xfrm flipV="1">
            <a:off x="971550" y="1916113"/>
            <a:ext cx="957263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168" name="TextBox 27"/>
          <p:cNvSpPr txBox="1"/>
          <p:nvPr/>
        </p:nvSpPr>
        <p:spPr>
          <a:xfrm>
            <a:off x="1066800" y="1270000"/>
            <a:ext cx="714375" cy="10064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2"/>
                </a:solidFill>
                <a:latin typeface="Arial" panose="020B0604020202020204" pitchFamily="34" charset="0"/>
                <a:ea typeface="Heiti SC Light" charset="-122"/>
              </a:rPr>
              <a:t>减</a:t>
            </a:r>
            <a:r>
              <a:rPr lang="en-US" altLang="zh-CN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Ⅰ</a:t>
            </a:r>
            <a:endParaRPr lang="zh-CN" altLang="en-US" sz="2000" b="1" dirty="0">
              <a:solidFill>
                <a:schemeClr val="accent2"/>
              </a:solidFill>
              <a:latin typeface="Arial" panose="020B0604020202020204" pitchFamily="34" charset="0"/>
              <a:ea typeface="Heiti SC Light" charset="-122"/>
            </a:endParaRPr>
          </a:p>
          <a:p>
            <a:pPr algn="ctr"/>
            <a:r>
              <a:rPr lang="zh-CN" altLang="en-US" sz="2000" b="1" dirty="0">
                <a:solidFill>
                  <a:schemeClr val="accent2"/>
                </a:solidFill>
                <a:latin typeface="Arial" panose="020B0604020202020204" pitchFamily="34" charset="0"/>
                <a:ea typeface="Heiti SC Light" charset="-122"/>
              </a:rPr>
              <a:t>间期长大</a:t>
            </a:r>
            <a:endParaRPr lang="zh-CN" altLang="en-US" sz="2000" b="1" dirty="0">
              <a:solidFill>
                <a:schemeClr val="accent2"/>
              </a:solidFill>
              <a:latin typeface="Arial" panose="020B0604020202020204" pitchFamily="34" charset="0"/>
              <a:ea typeface="Heiti SC Light" charset="-122"/>
            </a:endParaRPr>
          </a:p>
        </p:txBody>
      </p:sp>
      <p:cxnSp>
        <p:nvCxnSpPr>
          <p:cNvPr id="22" name="直接箭头连接符 21"/>
          <p:cNvCxnSpPr>
            <a:endCxn id="13" idx="1"/>
          </p:cNvCxnSpPr>
          <p:nvPr/>
        </p:nvCxnSpPr>
        <p:spPr>
          <a:xfrm flipV="1">
            <a:off x="3132138" y="1916113"/>
            <a:ext cx="857250" cy="793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170" name="TextBox 28"/>
          <p:cNvSpPr txBox="1"/>
          <p:nvPr/>
        </p:nvSpPr>
        <p:spPr>
          <a:xfrm>
            <a:off x="3200400" y="1425575"/>
            <a:ext cx="714375" cy="3968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solidFill>
                  <a:schemeClr val="accent2"/>
                </a:solidFill>
                <a:latin typeface="Arial" panose="020B0604020202020204" pitchFamily="34" charset="0"/>
                <a:ea typeface="Heiti SC Light" charset="-122"/>
              </a:rPr>
              <a:t>减</a:t>
            </a:r>
            <a:r>
              <a:rPr lang="en-US" altLang="zh-CN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Ⅰ</a:t>
            </a:r>
            <a:endParaRPr lang="zh-CN" altLang="en-US" sz="2000" b="1" dirty="0">
              <a:solidFill>
                <a:schemeClr val="accent2"/>
              </a:solidFill>
              <a:latin typeface="Arial" panose="020B0604020202020204" pitchFamily="34" charset="0"/>
              <a:ea typeface="Heiti SC Light" charset="-122"/>
            </a:endParaRPr>
          </a:p>
        </p:txBody>
      </p:sp>
      <p:grpSp>
        <p:nvGrpSpPr>
          <p:cNvPr id="2" name="组合 35"/>
          <p:cNvGrpSpPr/>
          <p:nvPr/>
        </p:nvGrpSpPr>
        <p:grpSpPr>
          <a:xfrm>
            <a:off x="5360988" y="1497013"/>
            <a:ext cx="714375" cy="407987"/>
            <a:chOff x="5500694" y="3100328"/>
            <a:chExt cx="714380" cy="407590"/>
          </a:xfrm>
        </p:grpSpPr>
        <p:cxnSp>
          <p:nvCxnSpPr>
            <p:cNvPr id="25" name="直接箭头连接符 24"/>
            <p:cNvCxnSpPr>
              <a:stCxn id="13" idx="3"/>
              <a:endCxn id="14" idx="1"/>
            </p:cNvCxnSpPr>
            <p:nvPr/>
          </p:nvCxnSpPr>
          <p:spPr>
            <a:xfrm>
              <a:off x="5500694" y="3492058"/>
              <a:ext cx="714380" cy="1586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173" name="TextBox 29"/>
            <p:cNvSpPr txBox="1"/>
            <p:nvPr/>
          </p:nvSpPr>
          <p:spPr>
            <a:xfrm>
              <a:off x="5500694" y="3100328"/>
              <a:ext cx="714380" cy="39648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ea typeface="Heiti SC Light" charset="-122"/>
                </a:rPr>
                <a:t>减</a:t>
              </a:r>
              <a:r>
                <a:rPr lang="en-US" altLang="zh-CN" sz="2000" b="1" dirty="0">
                  <a:solidFill>
                    <a:schemeClr val="accent2"/>
                  </a:solidFill>
                  <a:latin typeface="Arial" panose="020B0604020202020204" pitchFamily="34" charset="0"/>
                </a:rPr>
                <a:t>Ⅱ</a:t>
              </a:r>
              <a:endParaRPr lang="zh-CN" altLang="en-US" sz="2000" b="1" dirty="0">
                <a:solidFill>
                  <a:schemeClr val="accent2"/>
                </a:solidFill>
                <a:latin typeface="Arial" panose="020B0604020202020204" pitchFamily="34" charset="0"/>
                <a:ea typeface="Heiti SC Light" charset="-122"/>
              </a:endParaRPr>
            </a:p>
          </p:txBody>
        </p:sp>
      </p:grpSp>
      <p:grpSp>
        <p:nvGrpSpPr>
          <p:cNvPr id="3" name="组合 36"/>
          <p:cNvGrpSpPr/>
          <p:nvPr/>
        </p:nvGrpSpPr>
        <p:grpSpPr>
          <a:xfrm>
            <a:off x="7138988" y="1500188"/>
            <a:ext cx="757237" cy="436562"/>
            <a:chOff x="7286644" y="3071810"/>
            <a:chExt cx="757244" cy="436108"/>
          </a:xfrm>
        </p:grpSpPr>
        <p:cxnSp>
          <p:nvCxnSpPr>
            <p:cNvPr id="27" name="直接箭头连接符 26"/>
            <p:cNvCxnSpPr>
              <a:stCxn id="13" idx="3"/>
              <a:endCxn id="15" idx="1"/>
            </p:cNvCxnSpPr>
            <p:nvPr/>
          </p:nvCxnSpPr>
          <p:spPr>
            <a:xfrm>
              <a:off x="7286644" y="3499989"/>
              <a:ext cx="757244" cy="79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176" name="TextBox 32"/>
            <p:cNvSpPr txBox="1"/>
            <p:nvPr/>
          </p:nvSpPr>
          <p:spPr>
            <a:xfrm>
              <a:off x="7286644" y="3071810"/>
              <a:ext cx="714381" cy="39646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ea typeface="Heiti SC Light" charset="-122"/>
                </a:rPr>
                <a:t>变形</a:t>
              </a:r>
              <a:endParaRPr lang="zh-CN" altLang="en-US" sz="2000" b="1" dirty="0">
                <a:solidFill>
                  <a:schemeClr val="accent2"/>
                </a:solidFill>
                <a:latin typeface="Arial" panose="020B0604020202020204" pitchFamily="34" charset="0"/>
                <a:ea typeface="Heiti SC Light" charset="-122"/>
              </a:endParaRPr>
            </a:p>
          </p:txBody>
        </p:sp>
      </p:grpSp>
      <p:sp>
        <p:nvSpPr>
          <p:cNvPr id="92177" name="Text Box 5"/>
          <p:cNvSpPr txBox="1"/>
          <p:nvPr/>
        </p:nvSpPr>
        <p:spPr>
          <a:xfrm>
            <a:off x="251143" y="3933190"/>
            <a:ext cx="3959225" cy="19018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spcBef>
                <a:spcPct val="20000"/>
              </a:spcBef>
              <a:spcAft>
                <a:spcPct val="50000"/>
              </a:spcAft>
            </a:pPr>
            <a:r>
              <a:rPr lang="zh-CN" altLang="en-US" sz="2800" b="1" dirty="0">
                <a:solidFill>
                  <a:srgbClr val="0000FF"/>
                </a:solidFill>
                <a:latin typeface="黑体" panose="02010609060101010101" pitchFamily="2" charset="-122"/>
                <a:ea typeface="Heiti SC Light" charset="-122"/>
              </a:rPr>
              <a:t>有性生殖细胞的成熟</a:t>
            </a:r>
            <a:endParaRPr lang="zh-CN" altLang="en-US" sz="2800" b="1" dirty="0">
              <a:solidFill>
                <a:srgbClr val="0000FF"/>
              </a:solidFill>
              <a:latin typeface="黑体" panose="02010609060101010101" pitchFamily="2" charset="-122"/>
              <a:ea typeface="Heiti SC Light" charset="-122"/>
            </a:endParaRPr>
          </a:p>
          <a:p>
            <a:pPr>
              <a:spcBef>
                <a:spcPct val="20000"/>
              </a:spcBef>
              <a:spcAft>
                <a:spcPct val="50000"/>
              </a:spcAft>
            </a:pPr>
            <a:r>
              <a:rPr lang="en-US" altLang="zh-CN" sz="2400" b="1" dirty="0">
                <a:latin typeface="黑体" panose="02010609060101010101" pitchFamily="2" charset="-122"/>
              </a:rPr>
              <a:t>DNA</a:t>
            </a:r>
            <a:r>
              <a:rPr lang="zh-CN" altLang="en-US" sz="2400" b="1" dirty="0">
                <a:latin typeface="黑体" panose="02010609060101010101" pitchFamily="2" charset="-122"/>
                <a:ea typeface="Heiti SC Light" charset="-122"/>
              </a:rPr>
              <a:t>复制</a:t>
            </a:r>
            <a:r>
              <a:rPr lang="en-US" altLang="zh-CN" sz="2400" b="1" dirty="0">
                <a:latin typeface="黑体" panose="02010609060101010101" pitchFamily="2" charset="-122"/>
              </a:rPr>
              <a:t>1</a:t>
            </a:r>
            <a:r>
              <a:rPr lang="zh-CN" altLang="en-US" sz="2400" b="1" dirty="0">
                <a:latin typeface="黑体" panose="02010609060101010101" pitchFamily="2" charset="-122"/>
                <a:ea typeface="Heiti SC Light" charset="-122"/>
              </a:rPr>
              <a:t>次，细胞连续分裂</a:t>
            </a:r>
            <a:r>
              <a:rPr lang="en-US" altLang="zh-CN" sz="2400" b="1" dirty="0">
                <a:latin typeface="黑体" panose="02010609060101010101" pitchFamily="2" charset="-122"/>
              </a:rPr>
              <a:t>2</a:t>
            </a:r>
            <a:r>
              <a:rPr lang="zh-CN" altLang="en-US" sz="2400" b="1" dirty="0">
                <a:latin typeface="黑体" panose="02010609060101010101" pitchFamily="2" charset="-122"/>
                <a:ea typeface="Heiti SC Light" charset="-122"/>
              </a:rPr>
              <a:t>次，子代细胞中染色体数目比亲代减少一半。</a:t>
            </a:r>
            <a:endParaRPr lang="zh-CN" altLang="en-US" sz="2400" b="1" dirty="0">
              <a:solidFill>
                <a:srgbClr val="C00000"/>
              </a:solidFill>
              <a:latin typeface="黑体" panose="02010609060101010101" pitchFamily="2" charset="-122"/>
              <a:ea typeface="Heiti SC Light" charset="-122"/>
            </a:endParaRPr>
          </a:p>
        </p:txBody>
      </p:sp>
      <p:pic>
        <p:nvPicPr>
          <p:cNvPr id="92178" name="Picture 4" descr="meiosis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00" y="2492375"/>
            <a:ext cx="3492500" cy="4365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5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1 Título"/>
          <p:cNvSpPr txBox="1"/>
          <p:nvPr/>
        </p:nvSpPr>
        <p:spPr>
          <a:xfrm>
            <a:off x="179705" y="1124585"/>
            <a:ext cx="4899660" cy="52514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fontAlgn="t">
              <a:buFont typeface="Arial" panose="020B0604020202020204" pitchFamily="34" charset="0"/>
            </a:pP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减数分裂的一般过程：</a:t>
            </a:r>
            <a:endParaRPr lang="zh-CN" altLang="en-US" sz="24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2 Marcador de contenido"/>
          <p:cNvSpPr txBox="1"/>
          <p:nvPr/>
        </p:nvSpPr>
        <p:spPr>
          <a:xfrm>
            <a:off x="5723573" y="6093460"/>
            <a:ext cx="2870200" cy="339725"/>
          </a:xfrm>
          <a:prstGeom prst="rect">
            <a:avLst/>
          </a:prstGeom>
          <a:noFill/>
          <a:ln w="9525">
            <a:noFill/>
          </a:ln>
        </p:spPr>
        <p:txBody>
          <a:bodyPr lIns="0" tIns="0" bIns="0" anchor="t"/>
          <a:lstStyle/>
          <a:p>
            <a:pPr indent="457200" algn="ctr">
              <a:lnSpc>
                <a:spcPts val="2700"/>
              </a:lnSpc>
              <a:buFont typeface="Arial" panose="020B0604020202020204" pitchFamily="34" charset="0"/>
            </a:pP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减数分裂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93187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6235" y="3284538"/>
            <a:ext cx="3810000" cy="285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189" name="Rectangle 2"/>
          <p:cNvSpPr/>
          <p:nvPr/>
        </p:nvSpPr>
        <p:spPr>
          <a:xfrm>
            <a:off x="179388" y="1700530"/>
            <a:ext cx="5372100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0033CC"/>
              </a:buClr>
              <a:buSzPct val="85000"/>
              <a:buFont typeface="Wingdings" panose="05000000000000000000" charset="0"/>
              <a:buChar char="Ø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第一次减数分裂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减数分裂Ⅰ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3190" name="Rectangle 3"/>
          <p:cNvSpPr/>
          <p:nvPr/>
        </p:nvSpPr>
        <p:spPr>
          <a:xfrm>
            <a:off x="246063" y="3140710"/>
            <a:ext cx="5021262" cy="1153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0033CC"/>
              </a:buClr>
              <a:buSzPct val="85000"/>
              <a:buFont typeface="Wingdings" panose="05000000000000000000" charset="0"/>
              <a:buChar char="Ø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减数分裂间期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50000"/>
              </a:spcBef>
              <a:buClr>
                <a:srgbClr val="0033CC"/>
              </a:buClr>
              <a:buSzPct val="85000"/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与有丝分裂间期相比，减数分裂间期通常持续时间较短，不发生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DNA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合成，无染色体复制。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6713" y="2132965"/>
            <a:ext cx="4900612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15000"/>
              </a:spcBef>
              <a:spcAft>
                <a:spcPct val="15000"/>
              </a:spcAft>
              <a:buClr>
                <a:srgbClr val="FF3300"/>
              </a:buClr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     减数分裂的特殊变化主要发生在第一次减数分裂，发生染色体数目减半及遗传物质的交换。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93191" name="Rectangle 4"/>
          <p:cNvSpPr/>
          <p:nvPr/>
        </p:nvSpPr>
        <p:spPr>
          <a:xfrm>
            <a:off x="179388" y="4655820"/>
            <a:ext cx="5021262" cy="1706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spcBef>
                <a:spcPct val="50000"/>
              </a:spcBef>
              <a:buClr>
                <a:srgbClr val="0033CC"/>
              </a:buClr>
              <a:buSzPct val="90000"/>
              <a:buFont typeface="Wingdings" panose="05000000000000000000" charset="0"/>
              <a:buChar char="Ø"/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第二次减数分裂（减数分裂Ⅱ）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spcBef>
                <a:spcPct val="50000"/>
              </a:spcBef>
              <a:buClr>
                <a:srgbClr val="0033CC"/>
              </a:buClr>
              <a:buSzPct val="85000"/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第二次减数分裂与有丝分裂类似，姐妹染色单体分离，在第二次减数分裂结束时，一个亲代细胞共形成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个子细胞，各子细胞中染色体数目与分裂前相比，均减少了一半。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Grp="1"/>
          </p:cNvSpPr>
          <p:nvPr>
            <p:ph type="title"/>
          </p:nvPr>
        </p:nvSpPr>
        <p:spPr>
          <a:xfrm>
            <a:off x="251460" y="1149985"/>
            <a:ext cx="3027680" cy="671830"/>
          </a:xfrm>
          <a:noFill/>
          <a:ln>
            <a:noFill/>
          </a:ln>
        </p:spPr>
        <p:txBody>
          <a:bodyPr wrap="square" lIns="91440" tIns="45720" rIns="91440" bIns="45720" anchor="ctr"/>
          <a:lstStyle/>
          <a:p>
            <a:pPr algn="l" eaLnBrk="1" hangingPunct="1"/>
            <a:r>
              <a:rPr lang="zh-CN" altLang="en-US" sz="28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（一）减数分裂Ⅰ</a:t>
            </a:r>
            <a:endParaRPr lang="zh-CN" altLang="en-US" sz="2800" b="1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4210" name="Rectangle 3"/>
          <p:cNvSpPr>
            <a:spLocks noGrp="1"/>
          </p:cNvSpPr>
          <p:nvPr>
            <p:ph idx="1"/>
          </p:nvPr>
        </p:nvSpPr>
        <p:spPr>
          <a:xfrm>
            <a:off x="457200" y="2637155"/>
            <a:ext cx="5137785" cy="3025775"/>
          </a:xfrm>
          <a:noFill/>
          <a:ln>
            <a:noFill/>
          </a:ln>
        </p:spPr>
        <p:txBody>
          <a:bodyPr wrap="square" lIns="91440" tIns="45720" rIns="91440" bIns="45720" anchor="t"/>
          <a:lstStyle/>
          <a:p>
            <a:pPr eaLnBrk="1" hangingPunct="1"/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前期Ⅰ(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prophase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Ⅰ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)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（掌握）</a:t>
            </a:r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 eaLnBrk="1" hangingPunct="1"/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中期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I(metaphase</a:t>
            </a: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Ⅰ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)</a:t>
            </a:r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 eaLnBrk="1" hangingPunct="1"/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后期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I (anaphase I)</a:t>
            </a:r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 eaLnBrk="1" hangingPunct="1"/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末期</a:t>
            </a:r>
            <a:r>
              <a:rPr lang="en-US" altLang="zh-CN" sz="24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I (telophase I)</a:t>
            </a:r>
            <a:endParaRPr lang="en-US" altLang="zh-CN" sz="2400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 eaLnBrk="1" hangingPunct="1"/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胞质分裂</a:t>
            </a:r>
            <a:endParaRPr lang="zh-CN" altLang="en-US" sz="2400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9385" y="1927860"/>
            <a:ext cx="83223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主要标志是：同源染色体分离。整个过程可分为以下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个阶段：</a:t>
            </a:r>
            <a:endParaRPr lang="zh-CN" altLang="en-US" sz="24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0242" name="1 Título"/>
          <p:cNvSpPr txBox="1"/>
          <p:nvPr/>
        </p:nvSpPr>
        <p:spPr>
          <a:xfrm>
            <a:off x="107315" y="1052830"/>
            <a:ext cx="1861185" cy="37020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fontAlgn="t">
              <a:buFont typeface="Arial" panose="020B0604020202020204" pitchFamily="34" charset="0"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１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前期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Ⅰ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891" name="Rectangle 8"/>
          <p:cNvSpPr/>
          <p:nvPr/>
        </p:nvSpPr>
        <p:spPr>
          <a:xfrm>
            <a:off x="1968500" y="1196975"/>
            <a:ext cx="6783705" cy="56007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44500" lvl="0" indent="-44450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主要特征：</a:t>
            </a:r>
            <a:endParaRPr lang="zh-CN" altLang="en-US" sz="2000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  <a:p>
            <a:pPr marL="444500" lvl="0" indent="-444500" eaLnBrk="1" hangingPunct="1">
              <a:lnSpc>
                <a:spcPct val="130000"/>
              </a:lnSpc>
              <a:spcBef>
                <a:spcPct val="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持</a:t>
            </a:r>
            <a:r>
              <a:rPr lang="zh-CN" altLang="en-US" sz="20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续时间长，从数周到数十年不等；</a:t>
            </a:r>
            <a:endParaRPr lang="zh-CN" altLang="en-US" sz="2000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  <a:p>
            <a:pPr marL="444500" lvl="0" indent="-444500" eaLnBrk="1" hangingPunct="1">
              <a:lnSpc>
                <a:spcPct val="130000"/>
              </a:lnSpc>
              <a:spcBef>
                <a:spcPct val="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胞核显著增大；</a:t>
            </a:r>
            <a:endParaRPr lang="zh-CN" altLang="en-US" sz="2000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  <a:p>
            <a:pPr marL="444500" lvl="0" indent="-444500" eaLnBrk="1" hangingPunct="1">
              <a:lnSpc>
                <a:spcPct val="130000"/>
              </a:lnSpc>
              <a:spcBef>
                <a:spcPct val="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染色质凝集；</a:t>
            </a:r>
            <a:endParaRPr lang="zh-CN" altLang="en-US" sz="2000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  <a:p>
            <a:pPr marL="444500" lvl="0" indent="-444500" eaLnBrk="1" hangingPunct="1">
              <a:lnSpc>
                <a:spcPct val="130000"/>
              </a:lnSpc>
              <a:spcBef>
                <a:spcPct val="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染色体配对；</a:t>
            </a:r>
            <a:endParaRPr lang="zh-CN" altLang="en-US" sz="2000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  <a:p>
            <a:pPr marL="444500" lvl="0" indent="-444500" eaLnBrk="1" hangingPunct="1">
              <a:lnSpc>
                <a:spcPct val="130000"/>
              </a:lnSpc>
              <a:spcBef>
                <a:spcPct val="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片段交换。</a:t>
            </a:r>
            <a:endParaRPr lang="zh-CN" altLang="en-US" sz="2000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  <a:p>
            <a:pPr marL="444500" lvl="0" indent="-444500" eaLnBrk="1" hangingPunct="1">
              <a:lnSpc>
                <a:spcPct val="130000"/>
              </a:lnSpc>
              <a:spcBef>
                <a:spcPct val="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此阶段约占整个减数分裂过程的</a:t>
            </a: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90%</a:t>
            </a: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，几天</a:t>
            </a: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-</a:t>
            </a: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几年，变化最为复杂。主要分为</a:t>
            </a: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5</a:t>
            </a: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  <a:sym typeface="+mn-ea"/>
              </a:rPr>
              <a:t>个阶段：</a:t>
            </a:r>
            <a:endParaRPr lang="en-US" altLang="zh-CN" sz="2000" dirty="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742950" lvl="1" indent="-285750" eaLnBrk="1" fontAlgn="b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细线期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 eaLnBrk="1" fontAlgn="b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偶线期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 eaLnBrk="1" fontAlgn="b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粗线期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 eaLnBrk="1" fontAlgn="b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双线期</a:t>
            </a:r>
            <a:endParaRPr lang="en-US" altLang="zh-CN" sz="2000" b="1" dirty="0">
              <a:solidFill>
                <a:srgbClr val="0000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 eaLnBrk="1" fontAlgn="b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终变期</a:t>
            </a:r>
            <a:endParaRPr lang="zh-CN" altLang="en-US" sz="2000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0243" name="1 Título"/>
          <p:cNvSpPr txBox="1"/>
          <p:nvPr/>
        </p:nvSpPr>
        <p:spPr>
          <a:xfrm>
            <a:off x="0" y="1052830"/>
            <a:ext cx="5946775" cy="94805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fontAlgn="b">
              <a:lnSpc>
                <a:spcPts val="3600"/>
              </a:lnSpc>
            </a:pPr>
            <a:r>
              <a:rPr lang="zh-CN" altLang="en-US" sz="2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 细线期（</a:t>
            </a:r>
            <a:r>
              <a:rPr lang="en-US" altLang="zh-CN" sz="2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leptotene stage</a:t>
            </a:r>
            <a:r>
              <a:rPr lang="zh-CN" altLang="en-US" sz="2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 sz="2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凝集期（</a:t>
            </a:r>
            <a:r>
              <a:rPr lang="en-US" altLang="zh-CN" sz="2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condensation stage）  </a:t>
            </a:r>
            <a:endParaRPr lang="en-US" altLang="zh-CN" sz="2400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6260" name="Picture 4" descr="Meiosis_Leptote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7438" y="98425"/>
            <a:ext cx="2949575" cy="3311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7315" y="2348865"/>
            <a:ext cx="4686300" cy="3230245"/>
          </a:xfrm>
          <a:prstGeom prst="rect">
            <a:avLst/>
          </a:prstGeom>
          <a:solidFill>
            <a:srgbClr val="FFEDB3"/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  <a:cs typeface="+mn-cs"/>
              </a:defRPr>
            </a:lvl5pPr>
          </a:lstStyle>
          <a:p>
            <a:pPr lvl="0">
              <a:spcBef>
                <a:spcPct val="50000"/>
              </a:spcBef>
            </a:pPr>
            <a:r>
              <a:rPr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主要事件：</a:t>
            </a:r>
            <a:endParaRPr lang="zh-CN" altLang="en-US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染色质凝集形成染色线，光镜下仍呈单线；</a:t>
            </a:r>
            <a:endParaRPr lang="zh-CN" altLang="zh-CN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染色线两端与内核膜相连，局部有成串珠状结构，即染色粒</a:t>
            </a:r>
            <a:r>
              <a:rPr lang="zh-CN" altLang="en-US" sz="2400" dirty="0"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（</a:t>
            </a:r>
            <a:r>
              <a:rPr lang="en-US" altLang="zh-CN" sz="2400" dirty="0"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chromomere</a:t>
            </a:r>
            <a:r>
              <a:rPr lang="zh-CN" altLang="en-US" sz="2400" dirty="0"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）</a:t>
            </a: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lang="zh-CN" altLang="zh-CN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lvl="0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zh-CN" sz="2400" b="1" dirty="0">
                <a:latin typeface="Times New Roman" panose="02020603050405020304" pitchFamily="18" charset="0"/>
                <a:ea typeface="宋体" panose="02010600030101010101" pitchFamily="2" charset="-122"/>
              </a:rPr>
              <a:t>核及核仁体积增大。</a:t>
            </a:r>
            <a:endParaRPr lang="zh-CN" altLang="zh-CN" sz="24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96262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855" y="4364990"/>
            <a:ext cx="3673475" cy="2476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Rectangle 4"/>
          <p:cNvSpPr/>
          <p:nvPr/>
        </p:nvSpPr>
        <p:spPr>
          <a:xfrm>
            <a:off x="1259205" y="2505075"/>
            <a:ext cx="7219950" cy="8915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第</a:t>
            </a:r>
            <a:r>
              <a:rPr lang="zh-CN" altLang="en-US" sz="40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一</a:t>
            </a:r>
            <a:r>
              <a:rPr lang="zh-CN" altLang="en-US" sz="40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节    细胞分裂</a:t>
            </a:r>
            <a:endParaRPr lang="zh-CN" altLang="en-US" sz="4000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97281" name="Rectangle 2"/>
          <p:cNvSpPr>
            <a:spLocks noGrp="1"/>
          </p:cNvSpPr>
          <p:nvPr>
            <p:ph type="title"/>
          </p:nvPr>
        </p:nvSpPr>
        <p:spPr>
          <a:xfrm>
            <a:off x="107315" y="1124585"/>
            <a:ext cx="4519295" cy="657225"/>
          </a:xfrm>
          <a:noFill/>
          <a:ln>
            <a:noFill/>
          </a:ln>
        </p:spPr>
        <p:txBody>
          <a:bodyPr wrap="square" lIns="91440" tIns="45720" rIns="91440" bIns="45720" anchor="ctr"/>
          <a:lstStyle/>
          <a:p>
            <a:pPr algn="l"/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 偶线期（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zygotene stage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配对期（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pairing stage）</a:t>
            </a:r>
            <a:endParaRPr lang="en-US" altLang="zh-CN" sz="2400" b="1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7282" name="Rectangle 3"/>
          <p:cNvSpPr>
            <a:spLocks noGrp="1"/>
          </p:cNvSpPr>
          <p:nvPr>
            <p:ph idx="1"/>
          </p:nvPr>
        </p:nvSpPr>
        <p:spPr>
          <a:xfrm>
            <a:off x="0" y="5157470"/>
            <a:ext cx="4839970" cy="1577340"/>
          </a:xfrm>
          <a:noFill/>
          <a:ln>
            <a:noFill/>
          </a:ln>
        </p:spPr>
        <p:txBody>
          <a:bodyPr wrap="square" lIns="91440" tIns="45720" rIns="91440" bIns="45720" anchor="t"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同源染色体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配对</a:t>
            </a: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（</a:t>
            </a: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pairing</a:t>
            </a: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）</a:t>
            </a:r>
            <a:endParaRPr lang="en-US" altLang="zh-CN" sz="2000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二价体（</a:t>
            </a: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bivalent）</a:t>
            </a: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（配对后）</a:t>
            </a:r>
            <a:endParaRPr lang="en-US" altLang="zh-CN" sz="2000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四分体（</a:t>
            </a: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tetrad）</a:t>
            </a: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（</a:t>
            </a: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4</a:t>
            </a:r>
            <a:r>
              <a:rPr lang="zh-CN" altLang="en-US" sz="20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条染色单体</a:t>
            </a:r>
            <a:r>
              <a:rPr lang="en-US" altLang="zh-CN" sz="2000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)</a:t>
            </a:r>
            <a:endParaRPr lang="en-US" altLang="zh-CN" sz="2000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联会（</a:t>
            </a:r>
            <a:r>
              <a:rPr lang="en-US" altLang="zh-CN" sz="2000" dirty="0">
                <a:solidFill>
                  <a:srgbClr val="C00000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synapsis）</a:t>
            </a:r>
            <a:endParaRPr lang="en-US" altLang="zh-CN" sz="2000" dirty="0">
              <a:solidFill>
                <a:srgbClr val="C00000"/>
              </a:solidFill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</p:txBody>
      </p:sp>
      <p:pic>
        <p:nvPicPr>
          <p:cNvPr id="97283" name="Picture 4" descr="Meiosis_Zygote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2450" y="307340"/>
            <a:ext cx="3430905" cy="32327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284" name="Rectangle 2"/>
          <p:cNvSpPr/>
          <p:nvPr/>
        </p:nvSpPr>
        <p:spPr>
          <a:xfrm>
            <a:off x="107315" y="2493010"/>
            <a:ext cx="4671060" cy="2331720"/>
          </a:xfrm>
          <a:prstGeom prst="rect">
            <a:avLst/>
          </a:prstGeom>
          <a:solidFill>
            <a:srgbClr val="FFEDB3"/>
          </a:solidFill>
          <a:ln w="9525" cap="flat" cmpd="sng">
            <a:solidFill>
              <a:srgbClr val="BE4B48"/>
            </a:solidFill>
            <a:prstDash val="solid"/>
            <a:miter/>
            <a:headEnd type="none" w="med" len="med"/>
            <a:tailEnd type="none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wrap="square" anchor="ctr">
            <a:noAutofit/>
          </a:bodyPr>
          <a:lstStyle/>
          <a:p>
            <a:pPr fontAlgn="base">
              <a:spcBef>
                <a:spcPct val="50000"/>
              </a:spcBef>
            </a:pPr>
            <a:r>
              <a:rPr lang="zh-CN" altLang="en-US" sz="2400" b="1" strike="noStrike" noProof="1">
                <a:solidFill>
                  <a:srgbClr val="000000"/>
                </a:solidFill>
                <a:latin typeface="Times New Roman" panose="02020603050405020304" pitchFamily="18" charset="0"/>
                <a:ea typeface="Heiti SC Light" charset="-122"/>
                <a:cs typeface="+mn-cs"/>
              </a:rPr>
              <a:t>主要事件：</a:t>
            </a:r>
            <a:endParaRPr lang="zh-CN" altLang="en-US" sz="2400" b="1" strike="noStrike" noProof="1">
              <a:solidFill>
                <a:srgbClr val="000000"/>
              </a:solidFill>
              <a:latin typeface="Times New Roman" panose="02020603050405020304" pitchFamily="18" charset="0"/>
              <a:ea typeface="Heiti SC Light" charset="-122"/>
            </a:endParaRPr>
          </a:p>
          <a:p>
            <a:pPr marL="342900" indent="-342900" fontAlgn="base">
              <a:spcBef>
                <a:spcPct val="50000"/>
              </a:spcBef>
              <a:buFont typeface="Wingdings" panose="05000000000000000000" charset="0"/>
              <a:buChar char="u"/>
            </a:pPr>
            <a:r>
              <a:rPr lang="zh-CN" altLang="en-US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染色体进一步凝集，出现二价体；</a:t>
            </a:r>
            <a:endParaRPr lang="zh-CN" altLang="en-US" sz="2000" b="1" strike="noStrike" noProof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base">
              <a:spcBef>
                <a:spcPct val="50000"/>
              </a:spcBef>
              <a:buFont typeface="Wingdings" panose="05000000000000000000" charset="0"/>
              <a:buChar char="u"/>
            </a:pPr>
            <a:r>
              <a:rPr lang="zh-CN" altLang="zh-CN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同源染色体配对（联会），并形成联会复合体。</a:t>
            </a:r>
            <a:endParaRPr lang="zh-CN" altLang="zh-CN" sz="2000" b="1" strike="noStrike" noProof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7285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5" y="3698240"/>
            <a:ext cx="4238625" cy="31254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070" y="1196975"/>
            <a:ext cx="4173220" cy="754380"/>
          </a:xfrm>
        </p:spPr>
        <p:txBody>
          <a:bodyPr lIns="91440" tIns="45720" rIns="91440" bIns="45720" rtlCol="0" anchor="ctr"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联会复合体（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synaptonemal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complex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SC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）</a:t>
            </a:r>
            <a:endParaRPr kumimoji="0" lang="en-US" altLang="zh-CN" sz="2800" b="1" i="0" u="none" strike="noStrike" kern="120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070" y="2266950"/>
            <a:ext cx="3900805" cy="3222625"/>
          </a:xfrm>
        </p:spPr>
        <p:txBody>
          <a:bodyPr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zh-CN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在电镜下显示三个平行的部分</a:t>
            </a:r>
            <a:r>
              <a:rPr kumimoji="0" lang="zh-CN" altLang="zh-CN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：</a:t>
            </a:r>
            <a:endParaRPr kumimoji="0" lang="en-US" altLang="zh-CN" sz="1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kumimoji="0" lang="zh-CN" altLang="zh-CN" sz="1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侧</a:t>
            </a:r>
            <a:r>
              <a:rPr kumimoji="0" lang="zh-CN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生成分：</a:t>
            </a:r>
            <a:r>
              <a:rPr kumimoji="0" lang="zh-CN" altLang="zh-CN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位于复合体两侧；</a:t>
            </a:r>
            <a:endParaRPr kumimoji="0" lang="zh-CN" altLang="zh-CN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kumimoji="0" lang="zh-CN" altLang="zh-CN" sz="19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中央成分：</a:t>
            </a:r>
            <a:r>
              <a:rPr kumimoji="1" lang="zh-CN" altLang="zh-CN" sz="19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两侧生成分之间</a:t>
            </a:r>
            <a:r>
              <a:rPr kumimoji="0" lang="zh-CN" altLang="zh-CN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kumimoji="0" lang="en-US" altLang="zh-CN" sz="1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1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kumimoji="0" lang="zh-CN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横向纤维：</a:t>
            </a:r>
            <a:r>
              <a:rPr kumimoji="0" lang="zh-CN" altLang="zh-CN" sz="1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侧</a:t>
            </a:r>
            <a:r>
              <a:rPr kumimoji="0" lang="zh-CN" altLang="zh-CN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生成分与中央成分之间由横向排列的纤维（</a:t>
            </a:r>
            <a:r>
              <a:rPr kumimoji="0" lang="en-US" altLang="zh-CN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L-C</a:t>
            </a:r>
            <a:r>
              <a:rPr kumimoji="0" lang="zh-CN" alt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纤维</a:t>
            </a:r>
            <a:r>
              <a:rPr kumimoji="0" lang="zh-CN" altLang="zh-CN" sz="1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）相连。</a:t>
            </a:r>
            <a:endParaRPr kumimoji="0" lang="zh-CN" altLang="zh-CN" sz="1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9331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99332" name="Picture 4" descr="http://sm.nwsuaf.edu.cn/mb/admin/upload/files/wjl/htm/chapter4_2.files/image007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3895" y="620395"/>
            <a:ext cx="4631055" cy="2849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333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520" y="3591560"/>
            <a:ext cx="4202430" cy="32264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99336" name="文本框 5"/>
          <p:cNvSpPr txBox="1"/>
          <p:nvPr/>
        </p:nvSpPr>
        <p:spPr>
          <a:xfrm>
            <a:off x="251460" y="5373370"/>
            <a:ext cx="3478213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  <a:sym typeface="Heiti SC Light" charset="-122"/>
              </a:rPr>
              <a:t>联会复合体参与同源染色体的重组过程，待重组完成后，在双线期去组装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  <a:sym typeface="Heiti SC Light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04449" name="Rectangle 4"/>
          <p:cNvSpPr>
            <a:spLocks noGrp="1"/>
          </p:cNvSpPr>
          <p:nvPr>
            <p:ph idx="1"/>
          </p:nvPr>
        </p:nvSpPr>
        <p:spPr>
          <a:xfrm>
            <a:off x="611188" y="5733574"/>
            <a:ext cx="8229600" cy="1014730"/>
          </a:xfrm>
        </p:spPr>
        <p:txBody>
          <a:bodyPr wrap="square" lIns="91440" tIns="45720" rIns="91440" bIns="45720" anchor="ctr">
            <a:sp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　　联会复合体是同源染色体配对过程中细胞临时生成的特殊结构，其装配最早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发生于偶线期，在粗线期完成，双线期解聚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，与同源染色体间的配对过程密切相关。 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4450" name="Rectangle 3"/>
          <p:cNvSpPr/>
          <p:nvPr/>
        </p:nvSpPr>
        <p:spPr>
          <a:xfrm>
            <a:off x="2483168" y="1052830"/>
            <a:ext cx="3070225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ea typeface="Heiti SC Light" charset="-122"/>
              </a:rPr>
              <a:t>联会复合体组装</a:t>
            </a:r>
            <a:endParaRPr lang="zh-CN" altLang="en-US" dirty="0">
              <a:solidFill>
                <a:srgbClr val="C00000"/>
              </a:solidFill>
              <a:latin typeface="Arial" panose="020B0604020202020204" pitchFamily="34" charset="0"/>
              <a:ea typeface="Heiti SC Light" charset="-122"/>
            </a:endParaRPr>
          </a:p>
        </p:txBody>
      </p:sp>
      <p:pic>
        <p:nvPicPr>
          <p:cNvPr id="104451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2204720"/>
            <a:ext cx="9144000" cy="33448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Rectangle 3"/>
          <p:cNvSpPr/>
          <p:nvPr/>
        </p:nvSpPr>
        <p:spPr>
          <a:xfrm>
            <a:off x="323215" y="1887855"/>
            <a:ext cx="8344535" cy="2158365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zh-CN" altLang="en-US" sz="2400" b="0" dirty="0">
                <a:latin typeface="Times New Roman" panose="02020603050405020304" pitchFamily="18" charset="0"/>
              </a:rPr>
              <a:t>联会复合体由多种蛋白质组成。在哺乳动物细胞中，联会复合体侧生成分主要由</a:t>
            </a:r>
            <a:r>
              <a:rPr lang="en-US" altLang="zh-CN" sz="2400" b="0" dirty="0">
                <a:latin typeface="Times New Roman" panose="02020603050405020304" pitchFamily="18" charset="0"/>
              </a:rPr>
              <a:t>Scp2</a:t>
            </a:r>
            <a:r>
              <a:rPr lang="zh-CN" altLang="en-US" sz="2400" b="0" dirty="0">
                <a:latin typeface="Times New Roman" panose="02020603050405020304" pitchFamily="18" charset="0"/>
              </a:rPr>
              <a:t>、</a:t>
            </a:r>
            <a:r>
              <a:rPr lang="en-US" altLang="zh-CN" sz="2400" b="0" dirty="0">
                <a:latin typeface="Times New Roman" panose="02020603050405020304" pitchFamily="18" charset="0"/>
              </a:rPr>
              <a:t>Scp3</a:t>
            </a:r>
            <a:r>
              <a:rPr lang="zh-CN" altLang="en-US" sz="2400" b="0" dirty="0">
                <a:latin typeface="Times New Roman" panose="02020603050405020304" pitchFamily="18" charset="0"/>
              </a:rPr>
              <a:t>等蛋白构成。</a:t>
            </a:r>
            <a:endParaRPr lang="zh-CN" altLang="en-US" sz="2400" b="0" dirty="0">
              <a:latin typeface="Times New Roman" panose="02020603050405020304" pitchFamily="18" charset="0"/>
            </a:endParaRPr>
          </a:p>
          <a:p>
            <a:pPr marL="457200" indent="-457200" algn="l">
              <a:lnSpc>
                <a:spcPct val="140000"/>
              </a:lnSpc>
              <a:buFont typeface="Wingdings" panose="05000000000000000000" charset="0"/>
              <a:buChar char="Ø"/>
            </a:pPr>
            <a:r>
              <a:rPr lang="en-US" altLang="zh-CN" sz="2400" b="0" dirty="0">
                <a:latin typeface="Times New Roman" panose="02020603050405020304" pitchFamily="18" charset="0"/>
              </a:rPr>
              <a:t>Zip1p</a:t>
            </a:r>
            <a:r>
              <a:rPr lang="zh-CN" altLang="en-US" sz="2400" b="0" dirty="0">
                <a:latin typeface="Times New Roman" panose="02020603050405020304" pitchFamily="18" charset="0"/>
              </a:rPr>
              <a:t>蛋白是构成横向纤维的关键成分，其卷曲螺旋长度决定侧生成分的距离。 </a:t>
            </a:r>
            <a:endParaRPr lang="zh-CN" altLang="en-US" sz="2400" b="0" dirty="0">
              <a:latin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61745" y="385445"/>
            <a:ext cx="39427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知识拓展：联会复合体</a:t>
            </a:r>
            <a:endParaRPr lang="zh-CN" altLang="en-US" sz="280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Grp="1"/>
          </p:cNvSpPr>
          <p:nvPr>
            <p:ph type="title"/>
          </p:nvPr>
        </p:nvSpPr>
        <p:spPr>
          <a:xfrm>
            <a:off x="107315" y="980440"/>
            <a:ext cx="4704080" cy="1012825"/>
          </a:xfrm>
        </p:spPr>
        <p:txBody>
          <a:bodyPr wrap="square" lIns="91440" tIns="45720" rIns="91440" bIns="45720" anchor="ctr"/>
          <a:lstStyle/>
          <a:p>
            <a:pPr algn="l"/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③ 粗线期（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pachytene stage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en-US" altLang="zh-CN" sz="24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4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重组期 </a:t>
            </a:r>
            <a:endParaRPr lang="zh-CN" altLang="en-US" sz="2400" b="1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0354" name="Picture 4" descr="Meiosis_Pachyte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9120" y="141605"/>
            <a:ext cx="3401060" cy="30270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355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>
            <a:noFill/>
          </a:ln>
        </p:spPr>
        <p:txBody>
          <a:bodyPr lIns="91440" tIns="45720" rIns="91440" bIns="45720"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00357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5" y="3168650"/>
            <a:ext cx="4067175" cy="355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2348865"/>
            <a:ext cx="4949825" cy="3688080"/>
          </a:xfrm>
          <a:prstGeom prst="rect">
            <a:avLst/>
          </a:prstGeom>
          <a:solidFill>
            <a:srgbClr val="FFEDB3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noAutofit/>
          </a:bodyPr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fontAlgn="base"/>
            <a:r>
              <a:rPr lang="zh-CN" altLang="zh-CN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主要事件</a:t>
            </a:r>
            <a:r>
              <a:rPr lang="zh-CN" altLang="en-US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000" b="1" strike="noStrike" noProof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lvl="0" indent="-342900" fontAlgn="base">
              <a:spcBef>
                <a:spcPts val="1800"/>
              </a:spcBef>
              <a:buFont typeface="Wingdings" panose="05000000000000000000" charset="0"/>
              <a:buChar char="u"/>
            </a:pPr>
            <a:r>
              <a:rPr lang="zh-CN" altLang="zh-CN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染色体进一步凝集、缩短变粗</a:t>
            </a:r>
            <a:r>
              <a:rPr lang="en-US" altLang="zh-CN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</a:t>
            </a:r>
            <a:endParaRPr lang="zh-CN" altLang="zh-CN" sz="2000" b="1" strike="noStrike" noProof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lvl="0" indent="-342900" fontAlgn="base">
              <a:buFont typeface="Wingdings" panose="05000000000000000000" charset="0"/>
              <a:buChar char="u"/>
            </a:pPr>
            <a:r>
              <a:rPr lang="zh-CN" altLang="zh-CN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同源非姐妹染色单体DNA之间发生交叉互换；</a:t>
            </a:r>
            <a:endParaRPr lang="zh-CN" altLang="zh-CN" sz="2000" b="1" strike="noStrike" noProof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lvl="0" indent="-342900" fontAlgn="base">
              <a:buFont typeface="Wingdings" panose="05000000000000000000" charset="0"/>
              <a:buChar char="u"/>
            </a:pPr>
            <a:r>
              <a:rPr lang="zh-CN" altLang="zh-CN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出现重组结（recombination nodule），同源非姐妹染色单体局部区域发生活跃的基因重组；</a:t>
            </a:r>
            <a:endParaRPr lang="zh-CN" altLang="zh-CN" sz="2000" b="1" strike="noStrike" noProof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lvl="0" indent="-342900" fontAlgn="base">
              <a:buFont typeface="Wingdings" panose="05000000000000000000" charset="0"/>
              <a:buChar char="u"/>
            </a:pPr>
            <a:r>
              <a:rPr lang="zh-CN" altLang="zh-CN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持续时间较长，可达数天甚至数月；</a:t>
            </a:r>
            <a:endParaRPr lang="zh-CN" altLang="zh-CN" sz="2000" b="1" strike="noStrike" noProof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lvl="0" indent="-342900" fontAlgn="base">
              <a:buFont typeface="Wingdings" panose="05000000000000000000" charset="0"/>
              <a:buChar char="u"/>
            </a:pPr>
            <a:r>
              <a:rPr lang="zh-CN" altLang="zh-CN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核仁融合形成大核仁；</a:t>
            </a:r>
            <a:endParaRPr lang="zh-CN" altLang="zh-CN" sz="2000" b="1" strike="noStrike" noProof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lvl="0" indent="-342900" fontAlgn="base">
              <a:buFont typeface="Wingdings" panose="05000000000000000000" charset="0"/>
              <a:buChar char="u"/>
            </a:pPr>
            <a:r>
              <a:rPr lang="zh-CN" altLang="zh-CN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可合特有蛋白及少量</a:t>
            </a:r>
            <a:r>
              <a:rPr lang="en-US" altLang="zh-CN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DNA</a:t>
            </a:r>
            <a:r>
              <a:rPr lang="zh-CN" altLang="en-US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P-DNA</a:t>
            </a:r>
            <a:r>
              <a:rPr lang="zh-CN" altLang="en-US" sz="2000" b="1" strike="noStrike" noProof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）。</a:t>
            </a:r>
            <a:endParaRPr lang="en-US" altLang="zh-CN" sz="2000" b="1" strike="noStrike" noProof="1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01377" name="Rectangle 2"/>
          <p:cNvSpPr>
            <a:spLocks noGrp="1"/>
          </p:cNvSpPr>
          <p:nvPr>
            <p:ph type="title"/>
          </p:nvPr>
        </p:nvSpPr>
        <p:spPr>
          <a:xfrm>
            <a:off x="251460" y="6381115"/>
            <a:ext cx="7828280" cy="391160"/>
          </a:xfrm>
        </p:spPr>
        <p:txBody>
          <a:bodyPr wrap="square" lIns="91440" tIns="45720" rIns="91440" bIns="45720" anchor="ctr"/>
          <a:lstStyle/>
          <a:p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重组结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含有大量的与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DNA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重组相关的酶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与同源染色体片段交换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642110" y="326390"/>
            <a:ext cx="6539865" cy="5843905"/>
            <a:chOff x="5612" y="183"/>
            <a:chExt cx="8928" cy="9787"/>
          </a:xfrm>
        </p:grpSpPr>
        <p:pic>
          <p:nvPicPr>
            <p:cNvPr id="100" name="图片 99"/>
            <p:cNvPicPr/>
            <p:nvPr/>
          </p:nvPicPr>
          <p:blipFill>
            <a:blip r:embed="rId1"/>
            <a:stretch>
              <a:fillRect/>
            </a:stretch>
          </p:blipFill>
          <p:spPr>
            <a:xfrm rot="16200000">
              <a:off x="6154" y="-358"/>
              <a:ext cx="7618" cy="870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1378" name="Picture 3" descr="026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2" y="183"/>
              <a:ext cx="5688" cy="44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4034" name="Picture 2" descr="20_11"/>
            <p:cNvPicPr>
              <a:picLocks noChangeAspect="1"/>
            </p:cNvPicPr>
            <p:nvPr/>
          </p:nvPicPr>
          <p:blipFill>
            <a:blip r:embed="rId3"/>
            <a:srcRect b="3429"/>
            <a:stretch>
              <a:fillRect/>
            </a:stretch>
          </p:blipFill>
          <p:spPr>
            <a:xfrm>
              <a:off x="5626" y="3812"/>
              <a:ext cx="8914" cy="6159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/>
          <p:nvPr/>
        </p:nvSpPr>
        <p:spPr>
          <a:xfrm>
            <a:off x="1785938" y="6072188"/>
            <a:ext cx="5519737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3200" b="1" dirty="0">
                <a:latin typeface="Times New Roman" panose="02020603050405020304" pitchFamily="18" charset="0"/>
                <a:ea typeface="Heiti SC Light" charset="-122"/>
              </a:rPr>
              <a:t>同源染色体片断的交换和重组</a:t>
            </a:r>
            <a:endParaRPr lang="zh-CN" altLang="en-US" dirty="0">
              <a:latin typeface="Arial" panose="020B0604020202020204" pitchFamily="34" charset="0"/>
              <a:ea typeface="Heiti SC Light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4189095" y="1655445"/>
            <a:ext cx="4632325" cy="3581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380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" y="1584960"/>
            <a:ext cx="4279265" cy="37141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文本框 2"/>
          <p:cNvSpPr txBox="1"/>
          <p:nvPr/>
        </p:nvSpPr>
        <p:spPr>
          <a:xfrm>
            <a:off x="107315" y="1052513"/>
            <a:ext cx="4373563" cy="5524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fontAlgn="b">
              <a:lnSpc>
                <a:spcPts val="3600"/>
              </a:lnSpc>
            </a:pPr>
            <a:r>
              <a:rPr lang="zh-CN" altLang="en-US" sz="2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④ 双线期（</a:t>
            </a:r>
            <a:r>
              <a:rPr lang="en-US" altLang="zh-CN" sz="2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diplotene stage</a:t>
            </a:r>
            <a:r>
              <a:rPr lang="zh-CN" altLang="en-US" sz="2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400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3428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1875" y="99060"/>
            <a:ext cx="4234180" cy="2865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6654800" y="3154680"/>
            <a:ext cx="2303145" cy="34207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3966210" y="4080510"/>
            <a:ext cx="3460750" cy="1529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868035" y="6381115"/>
            <a:ext cx="1483995" cy="398780"/>
          </a:xfrm>
          <a:prstGeom prst="rect">
            <a:avLst/>
          </a:prstGeom>
          <a:noFill/>
          <a:ln>
            <a:solidFill>
              <a:srgbClr val="BD21C3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00FF"/>
                </a:solidFill>
              </a:rPr>
              <a:t>灯刷染色体</a:t>
            </a:r>
            <a:endParaRPr lang="zh-CN" altLang="en-US" sz="2000" b="1">
              <a:solidFill>
                <a:srgbClr val="0000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03425" name="Rectangle 3"/>
          <p:cNvSpPr>
            <a:spLocks noGrp="1"/>
          </p:cNvSpPr>
          <p:nvPr>
            <p:ph idx="1"/>
          </p:nvPr>
        </p:nvSpPr>
        <p:spPr>
          <a:xfrm>
            <a:off x="179705" y="2060575"/>
            <a:ext cx="4551045" cy="4748530"/>
          </a:xfrm>
          <a:solidFill>
            <a:srgbClr val="FFEDB3"/>
          </a:solidFill>
          <a:ln>
            <a:solidFill>
              <a:schemeClr val="accent2"/>
            </a:solidFill>
            <a:miter/>
          </a:ln>
        </p:spPr>
        <p:txBody>
          <a:bodyPr wrap="square" lIns="91440" tIns="45720" rIns="91440" bIns="45720" anchor="t"/>
          <a:lstStyle/>
          <a:p>
            <a:pPr>
              <a:lnSpc>
                <a:spcPct val="90000"/>
              </a:lnSpc>
              <a:buNone/>
            </a:pPr>
            <a:r>
              <a:rPr lang="zh-CN" altLang="zh-CN" sz="20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主要事件</a:t>
            </a:r>
            <a:r>
              <a:rPr lang="zh-CN" altLang="en-US" sz="20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：</a:t>
            </a:r>
            <a:endParaRPr lang="zh-CN" altLang="en-US" sz="2000" b="1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zh-CN" sz="20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染色体与内核膜脱离，联会复合体结构消失；</a:t>
            </a:r>
            <a:endParaRPr lang="zh-CN" altLang="zh-CN" sz="2000" b="1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zh-CN" sz="20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同源染色体之间大部分片段分离，但仍有一些残留接触点，称为交叉。一般每对同源染色体之间至少有一个交叉；</a:t>
            </a:r>
            <a:endParaRPr lang="zh-CN" altLang="zh-CN" sz="2000" b="1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zh-CN" sz="20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交叉端化：随着双线期的继续进行，交叉点逐渐移向同源染色体两端的现象；</a:t>
            </a:r>
            <a:endParaRPr lang="zh-CN" altLang="zh-CN" sz="2000" b="1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zh-CN" sz="20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持续时间一般较长，其长短变化在</a:t>
            </a:r>
            <a:r>
              <a:rPr lang="zh-CN" altLang="zh-CN" sz="20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不同物种</a:t>
            </a:r>
            <a:r>
              <a:rPr lang="zh-CN" altLang="zh-CN" sz="20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1</a:t>
            </a:r>
            <a:r>
              <a:rPr lang="en-US" altLang="zh-CN" sz="20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-</a:t>
            </a:r>
            <a:r>
              <a:rPr lang="zh-CN" altLang="zh-CN" sz="20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</a:rPr>
              <a:t>50年不等。</a:t>
            </a:r>
            <a:endParaRPr lang="zh-CN" altLang="zh-CN" sz="2000" b="1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u"/>
            </a:pPr>
            <a:r>
              <a:rPr lang="zh-CN" altLang="zh-CN" sz="20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许多动物本阶段RNA合成异常活跃，例如两栖类卵母细胞的“灯刷染色体”</a:t>
            </a:r>
            <a:r>
              <a:rPr lang="zh-CN" altLang="zh-CN" sz="2000" b="1" dirty="0">
                <a:solidFill>
                  <a:srgbClr val="6600CC"/>
                </a:solidFill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（了解）</a:t>
            </a:r>
            <a:r>
              <a:rPr lang="zh-CN" altLang="zh-CN" sz="2000" b="1" dirty="0">
                <a:latin typeface="黑体" panose="02010609060101010101" pitchFamily="2" charset="-122"/>
                <a:ea typeface="黑体" panose="02010609060101010101" pitchFamily="2" charset="-122"/>
                <a:cs typeface="黑体" panose="02010609060101010101" pitchFamily="2" charset="-122"/>
                <a:sym typeface="+mn-ea"/>
              </a:rPr>
              <a:t>。</a:t>
            </a:r>
            <a:endParaRPr lang="zh-CN" altLang="zh-CN" sz="2000" b="1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u"/>
            </a:pPr>
            <a:endParaRPr lang="zh-CN" altLang="zh-CN" sz="2000" b="1" dirty="0">
              <a:latin typeface="黑体" panose="02010609060101010101" pitchFamily="2" charset="-122"/>
              <a:ea typeface="黑体" panose="02010609060101010101" pitchFamily="2" charset="-122"/>
              <a:cs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4" descr="Meiosis_Diakinesi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3915" y="78105"/>
            <a:ext cx="3183890" cy="28365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5474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  <a:cs typeface="+mn-cs"/>
              </a:defRPr>
            </a:lvl5pPr>
          </a:lstStyle>
          <a:p>
            <a:pPr lvl="0"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5475" name="矩形 100358"/>
          <p:cNvSpPr/>
          <p:nvPr/>
        </p:nvSpPr>
        <p:spPr>
          <a:xfrm>
            <a:off x="179388" y="4797425"/>
            <a:ext cx="360362" cy="36036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anchor="t"/>
          <a:lstStyle/>
          <a:p>
            <a:endParaRPr lang="zh-CN" altLang="en-US" dirty="0">
              <a:latin typeface="Arial" panose="020B0604020202020204" pitchFamily="34" charset="0"/>
              <a:ea typeface="Heiti SC Light" charset="-122"/>
            </a:endParaRPr>
          </a:p>
        </p:txBody>
      </p:sp>
      <p:sp>
        <p:nvSpPr>
          <p:cNvPr id="105476" name="Rectangle 3"/>
          <p:cNvSpPr>
            <a:spLocks noGrp="1"/>
          </p:cNvSpPr>
          <p:nvPr/>
        </p:nvSpPr>
        <p:spPr>
          <a:xfrm>
            <a:off x="251460" y="2277110"/>
            <a:ext cx="3738245" cy="2936240"/>
          </a:xfrm>
          <a:prstGeom prst="rect">
            <a:avLst/>
          </a:prstGeom>
          <a:solidFill>
            <a:srgbClr val="FFEDB3"/>
          </a:solidFill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pPr marL="342900" indent="-342900">
              <a:spcBef>
                <a:spcPct val="20000"/>
              </a:spcBef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主要事件：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u"/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染色体进一步凝集，核仁消失；</a:t>
            </a:r>
            <a:endParaRPr lang="zh-CN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u"/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交叉端化持续，最后交叉仅存在于同源染色体的端部；</a:t>
            </a:r>
            <a:endParaRPr lang="zh-CN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u"/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中心体完成复制，并移向两极形成纺锤体；</a:t>
            </a:r>
            <a:endParaRPr lang="zh-CN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u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染色体开始移向赤道面。</a:t>
            </a:r>
            <a:endParaRPr lang="zh-CN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5477" name="文本框 2"/>
          <p:cNvSpPr txBox="1"/>
          <p:nvPr/>
        </p:nvSpPr>
        <p:spPr>
          <a:xfrm>
            <a:off x="35243" y="1124268"/>
            <a:ext cx="453199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sym typeface="Heiti SC Light" charset="-122"/>
              </a:rPr>
              <a:t>⑤ 终变期（</a:t>
            </a:r>
            <a:r>
              <a:rPr lang="en-US" altLang="zh-CN" sz="2400" dirty="0" err="1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sym typeface="Heiti SC Light" charset="-122"/>
              </a:rPr>
              <a:t>diakinesis</a:t>
            </a:r>
            <a:r>
              <a:rPr lang="en-US" altLang="zh-CN" sz="2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sym typeface="Heiti SC Light" charset="-122"/>
              </a:rPr>
              <a:t> stage</a:t>
            </a:r>
            <a:r>
              <a:rPr lang="zh-CN" altLang="en-US" sz="2400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sym typeface="Heiti SC Light" charset="-122"/>
              </a:rPr>
              <a:t>）</a:t>
            </a:r>
            <a:endParaRPr lang="zh-CN" altLang="en-US" sz="2400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  <a:sym typeface="Heiti SC Light" charset="-122"/>
            </a:endParaRPr>
          </a:p>
        </p:txBody>
      </p:sp>
      <p:pic>
        <p:nvPicPr>
          <p:cNvPr id="105478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513" y="3108325"/>
            <a:ext cx="4752975" cy="3248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05480" name="文本框 5"/>
          <p:cNvSpPr txBox="1"/>
          <p:nvPr/>
        </p:nvSpPr>
        <p:spPr>
          <a:xfrm>
            <a:off x="323850" y="5661025"/>
            <a:ext cx="395287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2" charset="-122"/>
                <a:ea typeface="黑体" panose="02010609060101010101" pitchFamily="2" charset="-122"/>
                <a:sym typeface="Heiti SC Light" charset="-122"/>
              </a:rPr>
              <a:t>在减数分裂的纺锤体形成后，减数分裂前期</a:t>
            </a:r>
            <a:r>
              <a:rPr lang="en-US" altLang="zh-CN" sz="2400" dirty="0">
                <a:solidFill>
                  <a:srgbClr val="0070C0"/>
                </a:solidFill>
                <a:latin typeface="黑体" panose="02010609060101010101" pitchFamily="2" charset="-122"/>
                <a:ea typeface="黑体" panose="02010609060101010101" pitchFamily="2" charset="-122"/>
                <a:sym typeface="Heiti SC Light" charset="-122"/>
              </a:rPr>
              <a:t>Ⅰ</a:t>
            </a: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2" charset="-122"/>
                <a:ea typeface="黑体" panose="02010609060101010101" pitchFamily="2" charset="-122"/>
                <a:sym typeface="Heiti SC Light" charset="-122"/>
              </a:rPr>
              <a:t>结束。</a:t>
            </a:r>
            <a:endParaRPr lang="zh-CN" altLang="en-US" sz="2400" dirty="0">
              <a:solidFill>
                <a:srgbClr val="0070C0"/>
              </a:solidFill>
              <a:latin typeface="黑体" panose="02010609060101010101" pitchFamily="2" charset="-122"/>
              <a:ea typeface="黑体" panose="02010609060101010101" pitchFamily="2" charset="-122"/>
              <a:sym typeface="Heiti SC Light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1 Título"/>
          <p:cNvSpPr txBox="1">
            <a:spLocks noChangeArrowheads="1"/>
          </p:cNvSpPr>
          <p:nvPr/>
        </p:nvSpPr>
        <p:spPr bwMode="auto">
          <a:xfrm>
            <a:off x="179705" y="1106170"/>
            <a:ext cx="3729355" cy="336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kumimoji="0" lang="zh-CN" alt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中期</a:t>
            </a:r>
            <a:r>
              <a:rPr kumimoji="0" lang="en-US" altLang="zh-CN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Ⅰ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</a:t>
            </a:r>
            <a:endParaRPr kumimoji="0" lang="en-US" altLang="zh-CN" sz="200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R="0" lvl="0" algn="l" defTabSz="914400" rtl="0" eaLnBrk="1" fontAlgn="b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2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同源染色体排列到赤道面上，形成赤道板，</a:t>
            </a:r>
            <a:endParaRPr lang="zh-CN" altLang="en-US" sz="2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R="0" lvl="0" algn="l" defTabSz="914400" rtl="0" eaLnBrk="1" fontAlgn="b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lang="zh-CN" altLang="en-US" sz="2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与有丝分裂不同是，虽然此时每一染色体有两个动粒，但与它们相连的动粒微管均位于纺锤体的同一侧面。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6500" name="矩形 2"/>
          <p:cNvSpPr/>
          <p:nvPr/>
        </p:nvSpPr>
        <p:spPr>
          <a:xfrm>
            <a:off x="4067810" y="6399530"/>
            <a:ext cx="506349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/>
            <a:r>
              <a:rPr lang="zh-CN" altLang="en-US" sz="1800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减数分裂</a:t>
            </a:r>
            <a:r>
              <a:rPr lang="en-US" altLang="zh-CN" sz="1800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Ⅰ</a:t>
            </a:r>
            <a:r>
              <a:rPr lang="zh-CN" altLang="en-US" sz="1800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中期和有丝分裂中期比较示意图</a:t>
            </a:r>
            <a:endParaRPr lang="zh-CN" altLang="en-US" sz="1800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5913120" y="601980"/>
            <a:ext cx="2523490" cy="2639695"/>
            <a:chOff x="2270" y="1908"/>
            <a:chExt cx="5668" cy="5666"/>
          </a:xfrm>
        </p:grpSpPr>
        <p:grpSp>
          <p:nvGrpSpPr>
            <p:cNvPr id="107561" name="组合 389161"/>
            <p:cNvGrpSpPr/>
            <p:nvPr/>
          </p:nvGrpSpPr>
          <p:grpSpPr>
            <a:xfrm>
              <a:off x="2270" y="1908"/>
              <a:ext cx="5668" cy="5667"/>
              <a:chOff x="912" y="757"/>
              <a:chExt cx="2267" cy="2267"/>
            </a:xfrm>
          </p:grpSpPr>
          <p:sp>
            <p:nvSpPr>
              <p:cNvPr id="107562" name="椭圆 389162"/>
              <p:cNvSpPr/>
              <p:nvPr>
                <p:custDataLst>
                  <p:tags r:id="rId2"/>
                </p:custDataLst>
              </p:nvPr>
            </p:nvSpPr>
            <p:spPr>
              <a:xfrm>
                <a:off x="912" y="757"/>
                <a:ext cx="2267" cy="2267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3399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>
                <a:noFill/>
              </a:ln>
            </p:spPr>
            <p:txBody>
              <a:bodyPr anchor="t"/>
              <a:lstStyle/>
              <a:p>
                <a:endParaRPr lang="zh-CN" altLang="en-US" dirty="0">
                  <a:latin typeface="Arial" panose="020B0604020202020204" pitchFamily="34" charset="0"/>
                  <a:ea typeface="Heiti SC Light" charset="-122"/>
                </a:endParaRPr>
              </a:p>
            </p:txBody>
          </p:sp>
          <p:grpSp>
            <p:nvGrpSpPr>
              <p:cNvPr id="107563" name="组合 389163"/>
              <p:cNvGrpSpPr/>
              <p:nvPr/>
            </p:nvGrpSpPr>
            <p:grpSpPr>
              <a:xfrm>
                <a:off x="1200" y="1680"/>
                <a:ext cx="1659" cy="397"/>
                <a:chOff x="1231" y="1681"/>
                <a:chExt cx="1659" cy="397"/>
              </a:xfrm>
            </p:grpSpPr>
            <p:sp>
              <p:nvSpPr>
                <p:cNvPr id="107564" name="任意多边形 389164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1251" y="1797"/>
                  <a:ext cx="593" cy="8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93" h="82">
                      <a:moveTo>
                        <a:pt x="0" y="80"/>
                      </a:moveTo>
                      <a:cubicBezTo>
                        <a:pt x="28" y="76"/>
                        <a:pt x="132" y="69"/>
                        <a:pt x="178" y="56"/>
                      </a:cubicBezTo>
                      <a:cubicBezTo>
                        <a:pt x="224" y="43"/>
                        <a:pt x="237" y="0"/>
                        <a:pt x="278" y="1"/>
                      </a:cubicBezTo>
                      <a:cubicBezTo>
                        <a:pt x="320" y="3"/>
                        <a:pt x="379" y="55"/>
                        <a:pt x="433" y="69"/>
                      </a:cubicBezTo>
                      <a:cubicBezTo>
                        <a:pt x="485" y="81"/>
                        <a:pt x="559" y="80"/>
                        <a:pt x="593" y="82"/>
                      </a:cubicBezTo>
                    </a:path>
                  </a:pathLst>
                </a:custGeom>
                <a:noFill/>
                <a:ln w="1270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565" name="任意多边形 389165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1241" y="1727"/>
                  <a:ext cx="593" cy="10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93" h="108">
                      <a:moveTo>
                        <a:pt x="0" y="21"/>
                      </a:moveTo>
                      <a:cubicBezTo>
                        <a:pt x="26" y="24"/>
                        <a:pt x="122" y="27"/>
                        <a:pt x="169" y="41"/>
                      </a:cubicBezTo>
                      <a:cubicBezTo>
                        <a:pt x="216" y="55"/>
                        <a:pt x="234" y="102"/>
                        <a:pt x="280" y="105"/>
                      </a:cubicBezTo>
                      <a:cubicBezTo>
                        <a:pt x="326" y="108"/>
                        <a:pt x="394" y="76"/>
                        <a:pt x="447" y="59"/>
                      </a:cubicBezTo>
                      <a:cubicBezTo>
                        <a:pt x="499" y="41"/>
                        <a:pt x="562" y="12"/>
                        <a:pt x="593" y="0"/>
                      </a:cubicBezTo>
                    </a:path>
                  </a:pathLst>
                </a:custGeom>
                <a:noFill/>
                <a:ln w="1270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566" name="任意多边形 389166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1231" y="2000"/>
                  <a:ext cx="593" cy="7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93" h="78">
                      <a:moveTo>
                        <a:pt x="0" y="76"/>
                      </a:moveTo>
                      <a:cubicBezTo>
                        <a:pt x="21" y="74"/>
                        <a:pt x="91" y="78"/>
                        <a:pt x="139" y="66"/>
                      </a:cubicBezTo>
                      <a:cubicBezTo>
                        <a:pt x="187" y="54"/>
                        <a:pt x="237" y="10"/>
                        <a:pt x="287" y="5"/>
                      </a:cubicBezTo>
                      <a:cubicBezTo>
                        <a:pt x="337" y="0"/>
                        <a:pt x="389" y="27"/>
                        <a:pt x="439" y="34"/>
                      </a:cubicBezTo>
                      <a:cubicBezTo>
                        <a:pt x="490" y="41"/>
                        <a:pt x="561" y="46"/>
                        <a:pt x="593" y="49"/>
                      </a:cubicBezTo>
                    </a:path>
                  </a:pathLst>
                </a:custGeom>
                <a:noFill/>
                <a:ln w="127000" cap="flat" cmpd="sng">
                  <a:solidFill>
                    <a:srgbClr val="00009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567" name="任意多边形 389167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1245" y="1937"/>
                  <a:ext cx="602" cy="5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602" h="55">
                      <a:moveTo>
                        <a:pt x="0" y="11"/>
                      </a:moveTo>
                      <a:cubicBezTo>
                        <a:pt x="20" y="12"/>
                        <a:pt x="76" y="11"/>
                        <a:pt x="122" y="18"/>
                      </a:cubicBezTo>
                      <a:cubicBezTo>
                        <a:pt x="169" y="25"/>
                        <a:pt x="228" y="55"/>
                        <a:pt x="280" y="54"/>
                      </a:cubicBezTo>
                      <a:cubicBezTo>
                        <a:pt x="332" y="53"/>
                        <a:pt x="379" y="18"/>
                        <a:pt x="433" y="9"/>
                      </a:cubicBezTo>
                      <a:cubicBezTo>
                        <a:pt x="487" y="0"/>
                        <a:pt x="567" y="2"/>
                        <a:pt x="602" y="0"/>
                      </a:cubicBezTo>
                    </a:path>
                  </a:pathLst>
                </a:custGeom>
                <a:noFill/>
                <a:ln w="127000" cap="flat" cmpd="sng">
                  <a:solidFill>
                    <a:srgbClr val="00009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568" name="任意多边形 389168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2043" y="2005"/>
                  <a:ext cx="820" cy="5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181" h="75">
                      <a:moveTo>
                        <a:pt x="0" y="67"/>
                      </a:moveTo>
                      <a:cubicBezTo>
                        <a:pt x="44" y="63"/>
                        <a:pt x="180" y="54"/>
                        <a:pt x="273" y="43"/>
                      </a:cubicBezTo>
                      <a:cubicBezTo>
                        <a:pt x="366" y="32"/>
                        <a:pt x="457" y="0"/>
                        <a:pt x="558" y="3"/>
                      </a:cubicBezTo>
                      <a:cubicBezTo>
                        <a:pt x="658" y="7"/>
                        <a:pt x="771" y="56"/>
                        <a:pt x="875" y="65"/>
                      </a:cubicBezTo>
                      <a:cubicBezTo>
                        <a:pt x="979" y="75"/>
                        <a:pt x="1117" y="61"/>
                        <a:pt x="1181" y="60"/>
                      </a:cubicBezTo>
                    </a:path>
                  </a:pathLst>
                </a:custGeom>
                <a:noFill/>
                <a:ln w="1270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569" name="任意多边形 389169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2034" y="1931"/>
                  <a:ext cx="835" cy="8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1" h="125">
                      <a:moveTo>
                        <a:pt x="0" y="0"/>
                      </a:moveTo>
                      <a:cubicBezTo>
                        <a:pt x="47" y="7"/>
                        <a:pt x="188" y="14"/>
                        <a:pt x="283" y="35"/>
                      </a:cubicBezTo>
                      <a:cubicBezTo>
                        <a:pt x="378" y="55"/>
                        <a:pt x="474" y="121"/>
                        <a:pt x="568" y="123"/>
                      </a:cubicBezTo>
                      <a:cubicBezTo>
                        <a:pt x="662" y="125"/>
                        <a:pt x="745" y="68"/>
                        <a:pt x="850" y="49"/>
                      </a:cubicBezTo>
                      <a:cubicBezTo>
                        <a:pt x="955" y="30"/>
                        <a:pt x="1128" y="17"/>
                        <a:pt x="1201" y="8"/>
                      </a:cubicBezTo>
                    </a:path>
                  </a:pathLst>
                </a:custGeom>
                <a:noFill/>
                <a:ln w="127000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570" name="任意多边形 389170"/>
                <p:cNvSpPr/>
                <p:nvPr>
                  <p:custDataLst>
                    <p:tags r:id="rId9"/>
                  </p:custDataLst>
                </p:nvPr>
              </p:nvSpPr>
              <p:spPr>
                <a:xfrm rot="4075735">
                  <a:off x="2288" y="1458"/>
                  <a:ext cx="341" cy="768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68" h="1553">
                      <a:moveTo>
                        <a:pt x="0" y="1553"/>
                      </a:moveTo>
                      <a:cubicBezTo>
                        <a:pt x="22" y="1493"/>
                        <a:pt x="98" y="1315"/>
                        <a:pt x="134" y="1191"/>
                      </a:cubicBezTo>
                      <a:cubicBezTo>
                        <a:pt x="170" y="1067"/>
                        <a:pt x="169" y="935"/>
                        <a:pt x="218" y="811"/>
                      </a:cubicBezTo>
                      <a:cubicBezTo>
                        <a:pt x="267" y="687"/>
                        <a:pt x="369" y="582"/>
                        <a:pt x="427" y="446"/>
                      </a:cubicBezTo>
                      <a:cubicBezTo>
                        <a:pt x="485" y="311"/>
                        <a:pt x="538" y="93"/>
                        <a:pt x="568" y="0"/>
                      </a:cubicBezTo>
                    </a:path>
                  </a:pathLst>
                </a:custGeom>
                <a:noFill/>
                <a:ln w="127000" cap="flat" cmpd="sng">
                  <a:solidFill>
                    <a:srgbClr val="00009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571" name="任意多边形 389171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2056" y="1738"/>
                  <a:ext cx="834" cy="87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834" h="87">
                      <a:moveTo>
                        <a:pt x="0" y="10"/>
                      </a:moveTo>
                      <a:cubicBezTo>
                        <a:pt x="31" y="10"/>
                        <a:pt x="129" y="14"/>
                        <a:pt x="189" y="27"/>
                      </a:cubicBezTo>
                      <a:cubicBezTo>
                        <a:pt x="249" y="40"/>
                        <a:pt x="286" y="87"/>
                        <a:pt x="359" y="87"/>
                      </a:cubicBezTo>
                      <a:cubicBezTo>
                        <a:pt x="432" y="87"/>
                        <a:pt x="547" y="39"/>
                        <a:pt x="626" y="25"/>
                      </a:cubicBezTo>
                      <a:cubicBezTo>
                        <a:pt x="705" y="11"/>
                        <a:pt x="791" y="5"/>
                        <a:pt x="834" y="0"/>
                      </a:cubicBezTo>
                    </a:path>
                  </a:pathLst>
                </a:custGeom>
                <a:noFill/>
                <a:ln w="127000" cap="flat" cmpd="sng">
                  <a:solidFill>
                    <a:srgbClr val="00009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7572" name="椭圆 389172"/>
                <p:cNvSpPr/>
                <p:nvPr>
                  <p:custDataLst>
                    <p:tags r:id="rId11"/>
                  </p:custDataLst>
                </p:nvPr>
              </p:nvSpPr>
              <p:spPr>
                <a:xfrm rot="-145515">
                  <a:off x="2400" y="1776"/>
                  <a:ext cx="59" cy="9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00"/>
                    </a:gs>
                    <a:gs pos="100000">
                      <a:srgbClr val="FF9900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28575">
                  <a:noFill/>
                </a:ln>
              </p:spPr>
              <p:txBody>
                <a:bodyPr anchor="t"/>
                <a:lstStyle/>
                <a:p>
                  <a:endParaRPr lang="zh-CN" altLang="en-US" dirty="0">
                    <a:latin typeface="Arial" panose="020B0604020202020204" pitchFamily="34" charset="0"/>
                    <a:ea typeface="Heiti SC Light" charset="-122"/>
                  </a:endParaRPr>
                </a:p>
              </p:txBody>
            </p:sp>
            <p:sp>
              <p:nvSpPr>
                <p:cNvPr id="107573" name="椭圆 389173"/>
                <p:cNvSpPr/>
                <p:nvPr>
                  <p:custDataLst>
                    <p:tags r:id="rId12"/>
                  </p:custDataLst>
                </p:nvPr>
              </p:nvSpPr>
              <p:spPr>
                <a:xfrm rot="-145515">
                  <a:off x="2400" y="1968"/>
                  <a:ext cx="59" cy="9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00"/>
                    </a:gs>
                    <a:gs pos="100000">
                      <a:srgbClr val="FF9900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28575">
                  <a:noFill/>
                </a:ln>
              </p:spPr>
              <p:txBody>
                <a:bodyPr anchor="t"/>
                <a:lstStyle/>
                <a:p>
                  <a:endParaRPr lang="zh-CN" altLang="en-US" dirty="0">
                    <a:latin typeface="Arial" panose="020B0604020202020204" pitchFamily="34" charset="0"/>
                    <a:ea typeface="Heiti SC Light" charset="-122"/>
                  </a:endParaRPr>
                </a:p>
              </p:txBody>
            </p:sp>
            <p:sp>
              <p:nvSpPr>
                <p:cNvPr id="107574" name="椭圆 389174"/>
                <p:cNvSpPr/>
                <p:nvPr>
                  <p:custDataLst>
                    <p:tags r:id="rId13"/>
                  </p:custDataLst>
                </p:nvPr>
              </p:nvSpPr>
              <p:spPr>
                <a:xfrm rot="-145515">
                  <a:off x="1536" y="1776"/>
                  <a:ext cx="59" cy="96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00"/>
                    </a:gs>
                    <a:gs pos="100000">
                      <a:srgbClr val="FF9900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28575">
                  <a:noFill/>
                </a:ln>
              </p:spPr>
              <p:txBody>
                <a:bodyPr anchor="t"/>
                <a:lstStyle/>
                <a:p>
                  <a:endParaRPr lang="zh-CN" altLang="en-US" dirty="0">
                    <a:latin typeface="Arial" panose="020B0604020202020204" pitchFamily="34" charset="0"/>
                    <a:ea typeface="Heiti SC Light" charset="-122"/>
                  </a:endParaRPr>
                </a:p>
              </p:txBody>
            </p:sp>
            <p:sp>
              <p:nvSpPr>
                <p:cNvPr id="107575" name="椭圆 389175"/>
                <p:cNvSpPr/>
                <p:nvPr>
                  <p:custDataLst>
                    <p:tags r:id="rId14"/>
                  </p:custDataLst>
                </p:nvPr>
              </p:nvSpPr>
              <p:spPr>
                <a:xfrm rot="-145515">
                  <a:off x="1488" y="1920"/>
                  <a:ext cx="59" cy="95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FF00"/>
                    </a:gs>
                    <a:gs pos="100000">
                      <a:srgbClr val="FF9900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28575">
                  <a:noFill/>
                </a:ln>
              </p:spPr>
              <p:txBody>
                <a:bodyPr anchor="t"/>
                <a:lstStyle/>
                <a:p>
                  <a:endParaRPr lang="zh-CN" altLang="en-US" dirty="0">
                    <a:latin typeface="Arial" panose="020B0604020202020204" pitchFamily="34" charset="0"/>
                    <a:ea typeface="Heiti SC Light" charset="-122"/>
                  </a:endParaRPr>
                </a:p>
              </p:txBody>
            </p:sp>
          </p:grpSp>
        </p:grpSp>
        <p:sp>
          <p:nvSpPr>
            <p:cNvPr id="107576" name="任意多边形 389176"/>
            <p:cNvSpPr/>
            <p:nvPr>
              <p:custDataLst>
                <p:tags r:id="rId15"/>
              </p:custDataLst>
            </p:nvPr>
          </p:nvSpPr>
          <p:spPr>
            <a:xfrm>
              <a:off x="3905" y="2640"/>
              <a:ext cx="990" cy="1865"/>
            </a:xfrm>
            <a:custGeom>
              <a:avLst/>
              <a:gdLst/>
              <a:ahLst/>
              <a:cxnLst/>
              <a:rect l="0" t="0" r="0" b="0"/>
              <a:pathLst>
                <a:path w="326" h="357">
                  <a:moveTo>
                    <a:pt x="0" y="357"/>
                  </a:moveTo>
                  <a:cubicBezTo>
                    <a:pt x="21" y="324"/>
                    <a:pt x="75" y="218"/>
                    <a:pt x="129" y="159"/>
                  </a:cubicBezTo>
                  <a:cubicBezTo>
                    <a:pt x="183" y="100"/>
                    <a:pt x="285" y="33"/>
                    <a:pt x="326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77" name="任意多边形 389177"/>
            <p:cNvSpPr/>
            <p:nvPr>
              <p:custDataLst>
                <p:tags r:id="rId16"/>
              </p:custDataLst>
            </p:nvPr>
          </p:nvSpPr>
          <p:spPr>
            <a:xfrm>
              <a:off x="5040" y="2640"/>
              <a:ext cx="960" cy="1800"/>
            </a:xfrm>
            <a:custGeom>
              <a:avLst/>
              <a:gdLst/>
              <a:ahLst/>
              <a:cxnLst/>
              <a:rect l="0" t="0" r="0" b="0"/>
              <a:pathLst>
                <a:path w="387" h="300">
                  <a:moveTo>
                    <a:pt x="387" y="300"/>
                  </a:moveTo>
                  <a:cubicBezTo>
                    <a:pt x="359" y="274"/>
                    <a:pt x="292" y="191"/>
                    <a:pt x="228" y="141"/>
                  </a:cubicBezTo>
                  <a:cubicBezTo>
                    <a:pt x="164" y="91"/>
                    <a:pt x="47" y="2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78" name="任意多边形 389178"/>
            <p:cNvSpPr/>
            <p:nvPr>
              <p:custDataLst>
                <p:tags r:id="rId17"/>
              </p:custDataLst>
            </p:nvPr>
          </p:nvSpPr>
          <p:spPr>
            <a:xfrm>
              <a:off x="3720" y="4990"/>
              <a:ext cx="985" cy="1628"/>
            </a:xfrm>
            <a:custGeom>
              <a:avLst/>
              <a:gdLst/>
              <a:ahLst/>
              <a:cxnLst/>
              <a:rect l="0" t="0" r="0" b="0"/>
              <a:pathLst>
                <a:path w="298" h="199">
                  <a:moveTo>
                    <a:pt x="0" y="0"/>
                  </a:moveTo>
                  <a:cubicBezTo>
                    <a:pt x="27" y="22"/>
                    <a:pt x="109" y="107"/>
                    <a:pt x="159" y="140"/>
                  </a:cubicBezTo>
                  <a:cubicBezTo>
                    <a:pt x="209" y="173"/>
                    <a:pt x="269" y="187"/>
                    <a:pt x="298" y="199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579" name="任意多边形 389179"/>
            <p:cNvSpPr/>
            <p:nvPr>
              <p:custDataLst>
                <p:tags r:id="rId18"/>
              </p:custDataLst>
            </p:nvPr>
          </p:nvSpPr>
          <p:spPr>
            <a:xfrm>
              <a:off x="4920" y="5160"/>
              <a:ext cx="1080" cy="1555"/>
            </a:xfrm>
            <a:custGeom>
              <a:avLst/>
              <a:gdLst/>
              <a:ahLst/>
              <a:cxnLst/>
              <a:rect l="0" t="0" r="0" b="0"/>
              <a:pathLst>
                <a:path w="327" h="238">
                  <a:moveTo>
                    <a:pt x="327" y="0"/>
                  </a:moveTo>
                  <a:cubicBezTo>
                    <a:pt x="301" y="23"/>
                    <a:pt x="232" y="99"/>
                    <a:pt x="178" y="139"/>
                  </a:cubicBezTo>
                  <a:cubicBezTo>
                    <a:pt x="124" y="179"/>
                    <a:pt x="37" y="218"/>
                    <a:pt x="0" y="238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7580" name="组合 389180"/>
            <p:cNvGrpSpPr/>
            <p:nvPr/>
          </p:nvGrpSpPr>
          <p:grpSpPr>
            <a:xfrm>
              <a:off x="4625" y="2160"/>
              <a:ext cx="960" cy="500"/>
              <a:chOff x="4320" y="1872"/>
              <a:chExt cx="384" cy="200"/>
            </a:xfrm>
          </p:grpSpPr>
          <p:grpSp>
            <p:nvGrpSpPr>
              <p:cNvPr id="107581" name="组合 389181"/>
              <p:cNvGrpSpPr/>
              <p:nvPr/>
            </p:nvGrpSpPr>
            <p:grpSpPr>
              <a:xfrm>
                <a:off x="4320" y="1872"/>
                <a:ext cx="336" cy="200"/>
                <a:chOff x="4320" y="1872"/>
                <a:chExt cx="336" cy="200"/>
              </a:xfrm>
            </p:grpSpPr>
            <p:sp>
              <p:nvSpPr>
                <p:cNvPr id="107582" name="直接连接符 389182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4368" y="1920"/>
                  <a:ext cx="96" cy="9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7583" name="直接连接符 389183"/>
                <p:cNvSpPr/>
                <p:nvPr>
                  <p:custDataLst>
                    <p:tags r:id="rId20"/>
                  </p:custDataLst>
                </p:nvPr>
              </p:nvSpPr>
              <p:spPr>
                <a:xfrm flipH="1">
                  <a:off x="4560" y="1920"/>
                  <a:ext cx="96" cy="96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ysDot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7584" name="直接连接符 389184"/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4464" y="1968"/>
                  <a:ext cx="0" cy="104"/>
                </a:xfrm>
                <a:prstGeom prst="line">
                  <a:avLst/>
                </a:prstGeom>
                <a:ln w="76200" cap="flat" cmpd="sng">
                  <a:solidFill>
                    <a:srgbClr val="36495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7585" name="直接连接符 389185"/>
                <p:cNvSpPr/>
                <p:nvPr>
                  <p:custDataLst>
                    <p:tags r:id="rId22"/>
                  </p:custDataLst>
                </p:nvPr>
              </p:nvSpPr>
              <p:spPr>
                <a:xfrm>
                  <a:off x="4512" y="2016"/>
                  <a:ext cx="96" cy="0"/>
                </a:xfrm>
                <a:prstGeom prst="line">
                  <a:avLst/>
                </a:prstGeom>
                <a:ln w="76200" cap="flat" cmpd="sng">
                  <a:solidFill>
                    <a:srgbClr val="36495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7586" name="直接连接符 389186"/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4512" y="1872"/>
                  <a:ext cx="0" cy="48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107587" name="直接连接符 389187"/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4320" y="2016"/>
                  <a:ext cx="96" cy="0"/>
                </a:xfrm>
                <a:prstGeom prst="line">
                  <a:avLst/>
                </a:prstGeom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07588" name="直接连接符 389188"/>
              <p:cNvSpPr/>
              <p:nvPr>
                <p:custDataLst>
                  <p:tags r:id="rId25"/>
                </p:custDataLst>
              </p:nvPr>
            </p:nvSpPr>
            <p:spPr>
              <a:xfrm>
                <a:off x="4656" y="2016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07589" name="组合 389189"/>
            <p:cNvGrpSpPr/>
            <p:nvPr/>
          </p:nvGrpSpPr>
          <p:grpSpPr>
            <a:xfrm>
              <a:off x="4440" y="6600"/>
              <a:ext cx="960" cy="480"/>
              <a:chOff x="4368" y="3312"/>
              <a:chExt cx="384" cy="192"/>
            </a:xfrm>
          </p:grpSpPr>
          <p:sp>
            <p:nvSpPr>
              <p:cNvPr id="107590" name="直接连接符 389190"/>
              <p:cNvSpPr/>
              <p:nvPr>
                <p:custDataLst>
                  <p:tags r:id="rId26"/>
                </p:custDataLst>
              </p:nvPr>
            </p:nvSpPr>
            <p:spPr>
              <a:xfrm flipV="1">
                <a:off x="4416" y="3408"/>
                <a:ext cx="96" cy="4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7591" name="直接连接符 389191"/>
              <p:cNvSpPr/>
              <p:nvPr>
                <p:custDataLst>
                  <p:tags r:id="rId27"/>
                </p:custDataLst>
              </p:nvPr>
            </p:nvSpPr>
            <p:spPr>
              <a:xfrm>
                <a:off x="4646" y="3428"/>
                <a:ext cx="58" cy="28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7592" name="直接连接符 389192"/>
              <p:cNvSpPr/>
              <p:nvPr>
                <p:custDataLst>
                  <p:tags r:id="rId28"/>
                </p:custDataLst>
              </p:nvPr>
            </p:nvSpPr>
            <p:spPr>
              <a:xfrm>
                <a:off x="4512" y="3312"/>
                <a:ext cx="0" cy="104"/>
              </a:xfrm>
              <a:prstGeom prst="line">
                <a:avLst/>
              </a:prstGeom>
              <a:ln w="76200" cap="flat" cmpd="sng">
                <a:solidFill>
                  <a:srgbClr val="36495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7593" name="直接连接符 389193"/>
              <p:cNvSpPr/>
              <p:nvPr>
                <p:custDataLst>
                  <p:tags r:id="rId29"/>
                </p:custDataLst>
              </p:nvPr>
            </p:nvSpPr>
            <p:spPr>
              <a:xfrm>
                <a:off x="4560" y="3360"/>
                <a:ext cx="96" cy="0"/>
              </a:xfrm>
              <a:prstGeom prst="line">
                <a:avLst/>
              </a:prstGeom>
              <a:ln w="76200" cap="flat" cmpd="sng">
                <a:solidFill>
                  <a:srgbClr val="36495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7594" name="直接连接符 389194"/>
              <p:cNvSpPr/>
              <p:nvPr>
                <p:custDataLst>
                  <p:tags r:id="rId30"/>
                </p:custDataLst>
              </p:nvPr>
            </p:nvSpPr>
            <p:spPr>
              <a:xfrm>
                <a:off x="4368" y="3360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7595" name="直接连接符 389195"/>
              <p:cNvSpPr/>
              <p:nvPr>
                <p:custDataLst>
                  <p:tags r:id="rId31"/>
                </p:custDataLst>
              </p:nvPr>
            </p:nvSpPr>
            <p:spPr>
              <a:xfrm>
                <a:off x="4704" y="3360"/>
                <a:ext cx="4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07596" name="直接连接符 389196"/>
              <p:cNvSpPr/>
              <p:nvPr>
                <p:custDataLst>
                  <p:tags r:id="rId32"/>
                </p:custDataLst>
              </p:nvPr>
            </p:nvSpPr>
            <p:spPr>
              <a:xfrm>
                <a:off x="4560" y="3408"/>
                <a:ext cx="0" cy="9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pic>
        <p:nvPicPr>
          <p:cNvPr id="2" name="图片 1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5871210" y="3527425"/>
            <a:ext cx="2650490" cy="266700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5"/>
            </p:custDataLst>
          </p:nvPr>
        </p:nvSpPr>
        <p:spPr>
          <a:xfrm>
            <a:off x="4766945" y="1457325"/>
            <a:ext cx="1052195" cy="368300"/>
          </a:xfrm>
          <a:prstGeom prst="rect">
            <a:avLst/>
          </a:prstGeom>
          <a:noFill/>
          <a:ln>
            <a:solidFill>
              <a:srgbClr val="BD21C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meiosis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36"/>
            </p:custDataLst>
          </p:nvPr>
        </p:nvSpPr>
        <p:spPr>
          <a:xfrm>
            <a:off x="4806315" y="4562475"/>
            <a:ext cx="1052195" cy="368300"/>
          </a:xfrm>
          <a:prstGeom prst="rect">
            <a:avLst/>
          </a:prstGeom>
          <a:noFill/>
          <a:ln>
            <a:solidFill>
              <a:srgbClr val="BD21C3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/>
              <a:t>mitosis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Line 10"/>
          <p:cNvSpPr/>
          <p:nvPr/>
        </p:nvSpPr>
        <p:spPr>
          <a:xfrm>
            <a:off x="2771775" y="3319463"/>
            <a:ext cx="9366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195" name="Rectangle 9"/>
          <p:cNvSpPr/>
          <p:nvPr/>
        </p:nvSpPr>
        <p:spPr>
          <a:xfrm>
            <a:off x="1692275" y="2997200"/>
            <a:ext cx="1108075" cy="5715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受精卵</a:t>
            </a:r>
            <a:endParaRPr lang="zh-CN" altLang="en-US" sz="2400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8196" name="Text Box 11"/>
          <p:cNvSpPr txBox="1"/>
          <p:nvPr/>
        </p:nvSpPr>
        <p:spPr>
          <a:xfrm>
            <a:off x="2844800" y="2852738"/>
            <a:ext cx="719138" cy="4921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50000"/>
              </a:spcBef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分裂</a:t>
            </a:r>
            <a:endParaRPr lang="zh-CN" altLang="en-US" sz="2000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8197" name="Text Box 12"/>
          <p:cNvSpPr txBox="1"/>
          <p:nvPr/>
        </p:nvSpPr>
        <p:spPr>
          <a:xfrm>
            <a:off x="2844800" y="3355975"/>
            <a:ext cx="720725" cy="4921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50000"/>
              </a:spcBef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分化</a:t>
            </a:r>
            <a:endParaRPr lang="zh-CN" altLang="en-US" sz="2000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8198" name="Text Box 13"/>
          <p:cNvSpPr txBox="1"/>
          <p:nvPr/>
        </p:nvSpPr>
        <p:spPr>
          <a:xfrm>
            <a:off x="3706813" y="3114675"/>
            <a:ext cx="1798637" cy="5730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组织、器官</a:t>
            </a:r>
            <a:endParaRPr lang="zh-CN" altLang="en-US" sz="2400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8199" name="Line 14"/>
          <p:cNvSpPr/>
          <p:nvPr/>
        </p:nvSpPr>
        <p:spPr>
          <a:xfrm>
            <a:off x="5364163" y="3392488"/>
            <a:ext cx="6477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8200" name="Text Box 15"/>
          <p:cNvSpPr txBox="1"/>
          <p:nvPr/>
        </p:nvSpPr>
        <p:spPr>
          <a:xfrm>
            <a:off x="6011863" y="3140075"/>
            <a:ext cx="1223962" cy="5730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5000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新个体</a:t>
            </a:r>
            <a:endParaRPr lang="zh-CN" altLang="en-US" sz="2400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grpSp>
        <p:nvGrpSpPr>
          <p:cNvPr id="8201" name="Group 27"/>
          <p:cNvGrpSpPr/>
          <p:nvPr/>
        </p:nvGrpSpPr>
        <p:grpSpPr>
          <a:xfrm>
            <a:off x="1692275" y="3835400"/>
            <a:ext cx="5040313" cy="712788"/>
            <a:chOff x="431" y="2886"/>
            <a:chExt cx="3175" cy="450"/>
          </a:xfrm>
        </p:grpSpPr>
        <p:sp>
          <p:nvSpPr>
            <p:cNvPr id="8206" name="Line 17"/>
            <p:cNvSpPr/>
            <p:nvPr/>
          </p:nvSpPr>
          <p:spPr>
            <a:xfrm>
              <a:off x="1292" y="3187"/>
              <a:ext cx="45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</p:sp>
        <p:grpSp>
          <p:nvGrpSpPr>
            <p:cNvPr id="8207" name="Group 26"/>
            <p:cNvGrpSpPr/>
            <p:nvPr/>
          </p:nvGrpSpPr>
          <p:grpSpPr>
            <a:xfrm>
              <a:off x="431" y="2886"/>
              <a:ext cx="3175" cy="450"/>
              <a:chOff x="431" y="2863"/>
              <a:chExt cx="3175" cy="450"/>
            </a:xfrm>
          </p:grpSpPr>
          <p:sp>
            <p:nvSpPr>
              <p:cNvPr id="8208" name="Text Box 16"/>
              <p:cNvSpPr txBox="1"/>
              <p:nvPr/>
            </p:nvSpPr>
            <p:spPr>
              <a:xfrm>
                <a:off x="431" y="3022"/>
                <a:ext cx="952" cy="2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b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zh-CN" altLang="en-US" sz="2400" b="1" dirty="0">
                    <a:solidFill>
                      <a:srgbClr val="000000"/>
                    </a:solidFill>
                    <a:latin typeface="华文中宋" pitchFamily="2" charset="-122"/>
                    <a:ea typeface="华文中宋" pitchFamily="2" charset="-122"/>
                  </a:rPr>
                  <a:t>成体细胞</a:t>
                </a:r>
                <a:endParaRPr lang="zh-CN" altLang="en-US" sz="2400" b="1" dirty="0">
                  <a:solidFill>
                    <a:srgbClr val="000000"/>
                  </a:solidFill>
                  <a:latin typeface="华文中宋" pitchFamily="2" charset="-122"/>
                  <a:ea typeface="华文中宋" pitchFamily="2" charset="-122"/>
                </a:endParaRPr>
              </a:p>
            </p:txBody>
          </p:sp>
          <p:sp>
            <p:nvSpPr>
              <p:cNvPr id="8209" name="Text Box 18"/>
              <p:cNvSpPr txBox="1"/>
              <p:nvPr/>
            </p:nvSpPr>
            <p:spPr>
              <a:xfrm>
                <a:off x="1293" y="2863"/>
                <a:ext cx="453" cy="25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b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zh-CN" altLang="en-US" sz="2000" b="1" dirty="0">
                    <a:solidFill>
                      <a:srgbClr val="000000"/>
                    </a:solidFill>
                    <a:latin typeface="华文中宋" pitchFamily="2" charset="-122"/>
                    <a:ea typeface="华文中宋" pitchFamily="2" charset="-122"/>
                  </a:rPr>
                  <a:t>分裂</a:t>
                </a:r>
                <a:endParaRPr lang="zh-CN" altLang="en-US" sz="2000" b="1" dirty="0">
                  <a:solidFill>
                    <a:srgbClr val="000000"/>
                  </a:solidFill>
                  <a:latin typeface="华文中宋" pitchFamily="2" charset="-122"/>
                  <a:ea typeface="华文中宋" pitchFamily="2" charset="-122"/>
                </a:endParaRPr>
              </a:p>
            </p:txBody>
          </p:sp>
          <p:sp>
            <p:nvSpPr>
              <p:cNvPr id="8210" name="Text Box 19"/>
              <p:cNvSpPr txBox="1"/>
              <p:nvPr/>
            </p:nvSpPr>
            <p:spPr>
              <a:xfrm>
                <a:off x="1746" y="3022"/>
                <a:ext cx="1860" cy="29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 b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</a:lstStyle>
              <a:p>
                <a:pPr marL="0" lvl="0" indent="0" eaLnBrk="1" hangingPunct="1">
                  <a:spcBef>
                    <a:spcPct val="50000"/>
                  </a:spcBef>
                  <a:buNone/>
                </a:pPr>
                <a:r>
                  <a:rPr lang="zh-CN" altLang="en-US" sz="2400" b="1" dirty="0">
                    <a:solidFill>
                      <a:srgbClr val="000000"/>
                    </a:solidFill>
                    <a:latin typeface="华文中宋" pitchFamily="2" charset="-122"/>
                    <a:ea typeface="华文中宋" pitchFamily="2" charset="-122"/>
                  </a:rPr>
                  <a:t>自我更新、创伤修复</a:t>
                </a:r>
                <a:endParaRPr lang="zh-CN" altLang="en-US" sz="2400" b="1" dirty="0">
                  <a:solidFill>
                    <a:srgbClr val="000000"/>
                  </a:solidFill>
                  <a:latin typeface="华文中宋" pitchFamily="2" charset="-122"/>
                  <a:ea typeface="华文中宋" pitchFamily="2" charset="-122"/>
                </a:endParaRPr>
              </a:p>
            </p:txBody>
          </p:sp>
        </p:grpSp>
      </p:grpSp>
      <p:sp>
        <p:nvSpPr>
          <p:cNvPr id="8202" name="Rectangle 27"/>
          <p:cNvSpPr/>
          <p:nvPr/>
        </p:nvSpPr>
        <p:spPr>
          <a:xfrm>
            <a:off x="1687513" y="2030413"/>
            <a:ext cx="1722437" cy="5715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单细胞生物</a:t>
            </a:r>
            <a:endParaRPr lang="zh-CN" altLang="en-US" sz="2400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8203" name="Rectangle 28"/>
          <p:cNvSpPr/>
          <p:nvPr/>
        </p:nvSpPr>
        <p:spPr>
          <a:xfrm>
            <a:off x="4279900" y="2074863"/>
            <a:ext cx="1416050" cy="571500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just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个体繁殖</a:t>
            </a:r>
            <a:endParaRPr lang="zh-CN" altLang="en-US" sz="2400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8204" name="Text Box 11"/>
          <p:cNvSpPr txBox="1"/>
          <p:nvPr/>
        </p:nvSpPr>
        <p:spPr>
          <a:xfrm>
            <a:off x="3490913" y="1916113"/>
            <a:ext cx="719137" cy="4921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50000"/>
              </a:spcBef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分裂</a:t>
            </a:r>
            <a:endParaRPr lang="zh-CN" altLang="en-US" sz="2000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8205" name="Line 14"/>
          <p:cNvSpPr/>
          <p:nvPr/>
        </p:nvSpPr>
        <p:spPr>
          <a:xfrm>
            <a:off x="3490913" y="2347913"/>
            <a:ext cx="720725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130" name="Picture 11" descr="13-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6238" y="1311275"/>
            <a:ext cx="3671887" cy="31257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1" name="Rectangle 12"/>
          <p:cNvSpPr/>
          <p:nvPr/>
        </p:nvSpPr>
        <p:spPr>
          <a:xfrm>
            <a:off x="2051050" y="4583113"/>
            <a:ext cx="5837238" cy="10064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减数分裂中期</a:t>
            </a:r>
            <a:r>
              <a:rPr lang="en-US" altLang="zh-CN" sz="24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Ⅰ</a:t>
            </a:r>
            <a:r>
              <a:rPr lang="zh-CN" altLang="en-US" sz="24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染色体（</a:t>
            </a:r>
            <a:r>
              <a:rPr lang="en-US" altLang="zh-CN" sz="24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A</a:t>
            </a:r>
            <a:r>
              <a:rPr lang="zh-CN" altLang="en-US" sz="24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 ）与有丝分裂中期染色体（</a:t>
            </a:r>
            <a:r>
              <a:rPr lang="en-US" altLang="zh-CN" sz="24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B</a:t>
            </a:r>
            <a:r>
              <a:rPr lang="zh-CN" altLang="en-US" sz="24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 ）动粒微管连接方式比较 </a:t>
            </a:r>
            <a:endParaRPr lang="zh-CN" altLang="en-US" sz="2400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矩形 2"/>
          <p:cNvSpPr/>
          <p:nvPr/>
        </p:nvSpPr>
        <p:spPr>
          <a:xfrm>
            <a:off x="4481830" y="6381115"/>
            <a:ext cx="45910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/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减数分裂后期</a:t>
            </a:r>
            <a:r>
              <a:rPr lang="en-US" altLang="zh-CN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Ⅰ</a:t>
            </a:r>
            <a:r>
              <a:rPr lang="zh-CN" altLang="en-US" dirty="0">
                <a:solidFill>
                  <a:srgbClr val="0000FF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与有丝分裂后期比较示意图</a:t>
            </a:r>
            <a:endParaRPr lang="zh-CN" altLang="en-US" dirty="0">
              <a:solidFill>
                <a:srgbClr val="0000FF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703445" y="836930"/>
            <a:ext cx="3958559" cy="5354955"/>
            <a:chOff x="6946" y="747"/>
            <a:chExt cx="6555" cy="843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872" y="747"/>
              <a:ext cx="4628" cy="4295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06" y="5188"/>
              <a:ext cx="4695" cy="3992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946" y="1827"/>
              <a:ext cx="1820" cy="580"/>
            </a:xfrm>
            <a:prstGeom prst="rect">
              <a:avLst/>
            </a:prstGeom>
            <a:noFill/>
            <a:ln>
              <a:solidFill>
                <a:srgbClr val="BD21C3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meiosis</a:t>
              </a:r>
              <a:endParaRPr lang="en-US" altLang="zh-CN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058" y="6894"/>
              <a:ext cx="1657" cy="580"/>
            </a:xfrm>
            <a:prstGeom prst="rect">
              <a:avLst/>
            </a:prstGeom>
            <a:noFill/>
            <a:ln>
              <a:solidFill>
                <a:srgbClr val="BD21C3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mitosis</a:t>
              </a:r>
              <a:endParaRPr lang="en-US" altLang="zh-CN"/>
            </a:p>
          </p:txBody>
        </p:sp>
      </p:grpSp>
      <p:sp>
        <p:nvSpPr>
          <p:cNvPr id="6" name="矩形 5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0243" name="1 Título"/>
          <p:cNvSpPr txBox="1"/>
          <p:nvPr/>
        </p:nvSpPr>
        <p:spPr>
          <a:xfrm>
            <a:off x="179705" y="1124585"/>
            <a:ext cx="3328670" cy="482155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fontAlgn="b">
              <a:lnSpc>
                <a:spcPts val="3600"/>
              </a:lnSpc>
            </a:pPr>
            <a:r>
              <a:rPr 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后期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Ⅰ</a:t>
            </a:r>
            <a:r>
              <a:rPr lang="zh-CN" altLang="en-US" sz="2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</a:t>
            </a:r>
            <a:endParaRPr lang="en-US" altLang="zh-CN" sz="2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eaLnBrk="1" fontAlgn="b" hangingPunct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2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同源染色体分离和向两极移动</a:t>
            </a:r>
            <a:r>
              <a:rPr lang="en-US" altLang="zh-CN" sz="2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</a:t>
            </a:r>
            <a:endParaRPr lang="en-US" altLang="zh-CN" sz="2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eaLnBrk="1" fontAlgn="b" hangingPunct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2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在移动的过程中，非同源染色体之间可发生自由组合</a:t>
            </a:r>
            <a:r>
              <a:rPr lang="en-US" altLang="zh-CN" sz="2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;</a:t>
            </a:r>
            <a:endParaRPr lang="en-US" altLang="zh-CN" sz="2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lvl="1" indent="-285750" eaLnBrk="1" fontAlgn="b" hangingPunct="1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2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由于同源染色体的交叉互换，此时的染色单体上有不同程度的父母双方的互混成分。</a:t>
            </a:r>
            <a:endParaRPr lang="zh-CN" altLang="en-US" sz="2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49154" name="Text Box 2"/>
          <p:cNvSpPr txBox="1"/>
          <p:nvPr/>
        </p:nvSpPr>
        <p:spPr>
          <a:xfrm>
            <a:off x="107315" y="1052830"/>
            <a:ext cx="4464685" cy="29229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>
              <a:spcBef>
                <a:spcPct val="50000"/>
              </a:spcBef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末期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endParaRPr lang="en-US" altLang="zh-CN" sz="24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algn="just">
              <a:spcBef>
                <a:spcPct val="50000"/>
              </a:spcBef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染色体去凝集</a:t>
            </a:r>
            <a:r>
              <a:rPr lang="en-US" altLang="zh-CN" sz="2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</a:t>
            </a:r>
            <a:endParaRPr lang="zh-CN" altLang="en-US" sz="2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algn="just">
              <a:spcBef>
                <a:spcPct val="50000"/>
              </a:spcBef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核仁、核膜重现</a:t>
            </a:r>
            <a:r>
              <a:rPr lang="en-US" altLang="zh-CN" sz="2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;</a:t>
            </a:r>
            <a:endParaRPr lang="zh-CN" altLang="en-US" sz="2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algn="just">
              <a:spcBef>
                <a:spcPct val="50000"/>
              </a:spcBef>
              <a:buFont typeface="Wingdings" panose="05000000000000000000" charset="0"/>
              <a:buChar char="Ø"/>
            </a:pPr>
            <a:r>
              <a:rPr lang="zh-CN" altLang="en-US" sz="2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胞质分裂，形成两个子细胞，每个子细胞中，含有母细胞一半的染色体数目。</a:t>
            </a:r>
            <a:endParaRPr lang="zh-CN" altLang="en-US" sz="20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spcBef>
                <a:spcPct val="50000"/>
              </a:spcBef>
            </a:pPr>
            <a:endParaRPr lang="en-US" altLang="zh-CN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9155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7205" y="-27305"/>
            <a:ext cx="3566795" cy="36880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596" name="图片 1"/>
          <p:cNvPicPr>
            <a:picLocks noChangeAspect="1"/>
          </p:cNvPicPr>
          <p:nvPr/>
        </p:nvPicPr>
        <p:blipFill>
          <a:blip r:embed="rId2"/>
          <a:srcRect l="12151" r="10892"/>
          <a:stretch>
            <a:fillRect/>
          </a:stretch>
        </p:blipFill>
        <p:spPr>
          <a:xfrm>
            <a:off x="5577205" y="3750945"/>
            <a:ext cx="3479800" cy="31070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Rectangle 5"/>
          <p:cNvSpPr>
            <a:spLocks noGrp="1"/>
          </p:cNvSpPr>
          <p:nvPr>
            <p:ph type="title"/>
          </p:nvPr>
        </p:nvSpPr>
        <p:spPr>
          <a:xfrm>
            <a:off x="35560" y="980440"/>
            <a:ext cx="6445885" cy="720725"/>
          </a:xfrm>
        </p:spPr>
        <p:txBody>
          <a:bodyPr vert="horz" wrap="square" lIns="91440" tIns="45720" rIns="91440" bIns="45720" anchor="ctr" anchorCtr="0"/>
          <a:p>
            <a:pPr marL="838200" indent="-838200" algn="l" eaLnBrk="1" hangingPunct="1">
              <a:lnSpc>
                <a:spcPct val="130000"/>
              </a:lnSpc>
            </a:pPr>
            <a:r>
              <a:rPr lang="zh-CN" altLang="en-US" sz="28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（二</a:t>
            </a:r>
            <a:r>
              <a:rPr lang="en-US" altLang="zh-CN" sz="28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）两次减数分裂之间短暂的间期</a:t>
            </a:r>
            <a:endParaRPr lang="zh-CN" altLang="en-US" sz="2800" b="1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0179" name="Text Box 6"/>
          <p:cNvSpPr txBox="1"/>
          <p:nvPr/>
        </p:nvSpPr>
        <p:spPr>
          <a:xfrm>
            <a:off x="1187450" y="2225675"/>
            <a:ext cx="7056438" cy="22828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44500" lvl="0" indent="-444500" eaLnBrk="1" hangingPunct="1">
              <a:lnSpc>
                <a:spcPct val="130000"/>
              </a:lnSpc>
              <a:spcBef>
                <a:spcPct val="50000"/>
              </a:spcBef>
              <a:buClr>
                <a:srgbClr val="6600CC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此时期不发生</a:t>
            </a:r>
            <a:r>
              <a:rPr lang="en-US" altLang="zh-CN" sz="24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DNA</a:t>
            </a:r>
            <a:r>
              <a:rPr lang="zh-CN" altLang="en-US" sz="24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合成，无染色体复制，细胞中染色体数目已经减半。</a:t>
            </a:r>
            <a:endParaRPr lang="zh-CN" altLang="en-US" sz="2400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  <a:p>
            <a:pPr marL="444500" lvl="0" indent="-444500" eaLnBrk="1" hangingPunct="1">
              <a:lnSpc>
                <a:spcPct val="130000"/>
              </a:lnSpc>
              <a:spcBef>
                <a:spcPct val="50000"/>
              </a:spcBef>
              <a:buClr>
                <a:srgbClr val="6600CC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某些生物第一次减数分裂结束后，可以不经过这一间期，直接进入第二次减数分裂。</a:t>
            </a:r>
            <a:endParaRPr lang="zh-CN" altLang="en-US" sz="2400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5630" y="2204720"/>
            <a:ext cx="3218180" cy="285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3" name="1 Título"/>
          <p:cNvSpPr txBox="1">
            <a:spLocks noChangeArrowheads="1"/>
          </p:cNvSpPr>
          <p:nvPr/>
        </p:nvSpPr>
        <p:spPr bwMode="auto">
          <a:xfrm>
            <a:off x="251460" y="2060575"/>
            <a:ext cx="5368925" cy="424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减数分裂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Ⅱ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的过程与有丝分裂基本相同。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lvl="0" indent="-342900" algn="l" defTabSz="914400" rtl="0" eaLnBrk="1" fontAlgn="b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前期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Ⅱ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：纺锤体形成、核膜破碎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lvl="0" indent="-342900" algn="l" defTabSz="914400" rtl="0" eaLnBrk="1" fontAlgn="b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中期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Ⅱ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：染色体进一步凝集并集中在赤道板上，每条姐妹染色单体上都附着一套动粒微管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lvl="0" indent="-342900" algn="l" defTabSz="914400" rtl="0" eaLnBrk="1" fontAlgn="b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后期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Ⅱ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：姊妹染色单体分离，在纺锤体作用下分别移向两极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lvl="0" indent="-342900" algn="l" defTabSz="914400" rtl="0" eaLnBrk="1" fontAlgn="b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末期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Ⅱ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：核膜重新出现，细胞质分裂，减数分裂结束。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1620" name="矩形 2"/>
          <p:cNvSpPr/>
          <p:nvPr/>
        </p:nvSpPr>
        <p:spPr>
          <a:xfrm>
            <a:off x="5796915" y="5229225"/>
            <a:ext cx="2976245" cy="3683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txBody>
          <a:bodyPr wrap="square" anchor="t">
            <a:spAutoFit/>
          </a:bodyPr>
          <a:lstStyle/>
          <a:p>
            <a:pPr algn="l" eaLnBrk="0" hangingPunct="0"/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减数分裂</a:t>
            </a:r>
            <a:r>
              <a:rPr lang="en-US" altLang="zh-CN" dirty="0">
                <a:latin typeface="黑体" panose="02010609060101010101" pitchFamily="2" charset="-122"/>
                <a:ea typeface="黑体" panose="02010609060101010101" pitchFamily="2" charset="-122"/>
              </a:rPr>
              <a:t>Ⅱ</a:t>
            </a:r>
            <a:r>
              <a:rPr lang="zh-CN" altLang="en-US" dirty="0">
                <a:latin typeface="黑体" panose="02010609060101010101" pitchFamily="2" charset="-122"/>
                <a:ea typeface="黑体" panose="02010609060101010101" pitchFamily="2" charset="-122"/>
              </a:rPr>
              <a:t>中期细胞示意图</a:t>
            </a:r>
            <a:endParaRPr lang="zh-CN" altLang="en-US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51202" name="Rectangle 2"/>
          <p:cNvSpPr>
            <a:spLocks noGrp="1"/>
          </p:cNvSpPr>
          <p:nvPr/>
        </p:nvSpPr>
        <p:spPr>
          <a:xfrm>
            <a:off x="107315" y="908685"/>
            <a:ext cx="7352030" cy="87820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30000"/>
              </a:lnSpc>
            </a:pPr>
            <a:r>
              <a:rPr lang="zh-CN" altLang="en-US" sz="28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（三</a:t>
            </a:r>
            <a:r>
              <a:rPr lang="en-US" altLang="zh-CN" sz="28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）减数分裂Ⅱ与有丝分裂过程类似</a:t>
            </a:r>
            <a:endParaRPr lang="zh-CN" altLang="en-US" sz="2800" b="1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Text Box 3"/>
          <p:cNvSpPr txBox="1"/>
          <p:nvPr/>
        </p:nvSpPr>
        <p:spPr>
          <a:xfrm>
            <a:off x="3276600" y="5199063"/>
            <a:ext cx="5543550" cy="5984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50000"/>
              </a:spcBef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华文中宋" pitchFamily="2" charset="-122"/>
                <a:ea typeface="华文中宋" pitchFamily="2" charset="-122"/>
              </a:rPr>
              <a:t>减数分裂过程示意图</a:t>
            </a:r>
            <a:endParaRPr lang="zh-CN" altLang="en-US" sz="2800" b="1" dirty="0">
              <a:solidFill>
                <a:srgbClr val="000000"/>
              </a:solidFill>
              <a:latin typeface="华文中宋" pitchFamily="2" charset="-122"/>
              <a:ea typeface="华文中宋" pitchFamily="2" charset="-122"/>
            </a:endParaRPr>
          </a:p>
        </p:txBody>
      </p:sp>
      <p:pic>
        <p:nvPicPr>
          <p:cNvPr id="53251" name="Picture 4" descr="13-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6275" y="1222375"/>
            <a:ext cx="5146675" cy="3935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0242" name="1 Título"/>
          <p:cNvSpPr txBox="1"/>
          <p:nvPr/>
        </p:nvSpPr>
        <p:spPr>
          <a:xfrm>
            <a:off x="179705" y="1052830"/>
            <a:ext cx="4294505" cy="50736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fontAlgn="t">
              <a:buFont typeface="Arial" panose="020B0604020202020204" pitchFamily="34" charset="0"/>
            </a:pPr>
            <a:r>
              <a:rPr lang="zh-CN" altLang="en-US" sz="2700" b="1" dirty="0">
                <a:latin typeface="黑体" panose="02010609060101010101" pitchFamily="2" charset="-122"/>
                <a:ea typeface="黑体" panose="02010609060101010101" pitchFamily="2" charset="-122"/>
              </a:rPr>
              <a:t>（四）异常的减数分裂</a:t>
            </a:r>
            <a:endParaRPr lang="zh-CN" altLang="en-US" sz="2700" b="1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0243" name="1 Título"/>
          <p:cNvSpPr txBox="1">
            <a:spLocks noChangeArrowheads="1"/>
          </p:cNvSpPr>
          <p:nvPr/>
        </p:nvSpPr>
        <p:spPr bwMode="auto">
          <a:xfrm>
            <a:off x="1196340" y="1628775"/>
            <a:ext cx="6751955" cy="509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Heiti SC Light" charset="-122"/>
              </a:defRPr>
            </a:lvl9pPr>
          </a:lstStyle>
          <a:p>
            <a:pPr marL="0" marR="0" lvl="0" indent="0" algn="l" defTabSz="914400" rtl="0" eaLnBrk="1" fontAlgn="b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    在减数分裂过程中偶尔会出现染色体分离失败，不能够正确地进入四个单倍体细胞中，称为“不分离”（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nondisjunction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）。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0" marR="0" lvl="0" indent="0" algn="l" defTabSz="914400" rtl="0" eaLnBrk="1" fontAlgn="b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342900" marR="0" lvl="0" indent="-342900" algn="l" defTabSz="914400" rtl="0" eaLnBrk="1" fontAlgn="b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异常的减数分裂过程会产生一些染色体缺失或者增加的单倍体细胞，受精后会产生异常的胚胎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342900" marR="0" lvl="0" indent="-342900" algn="l" defTabSz="914400" rtl="0" eaLnBrk="1" fontAlgn="b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  <a:p>
            <a:pPr marL="342900" marR="0" lvl="0" indent="-342900" algn="l" defTabSz="914400" rtl="0" eaLnBrk="1" fontAlgn="b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+mn-cs"/>
              </a:rPr>
              <a:t>大多数的分离错误都出现在雌性个体的减数分裂过程中，并且错误的概率随着母体年龄的增长而增高。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71270" y="404495"/>
            <a:ext cx="3856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知识拓展（了解）：</a:t>
            </a:r>
            <a:endParaRPr lang="zh-CN" altLang="en-US" sz="280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1024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16737" name="Text Box 7"/>
          <p:cNvSpPr txBox="1"/>
          <p:nvPr/>
        </p:nvSpPr>
        <p:spPr>
          <a:xfrm>
            <a:off x="107315" y="1124585"/>
            <a:ext cx="308229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例</a:t>
            </a:r>
            <a:r>
              <a:rPr lang="en-US" altLang="zh-CN" sz="2400" b="1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1.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Down</a:t>
            </a: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综合征（先天愚型）</a:t>
            </a:r>
            <a:endParaRPr lang="zh-CN" altLang="en-US" sz="2400" b="1" dirty="0">
              <a:solidFill>
                <a:srgbClr val="C00000"/>
              </a:solidFill>
              <a:latin typeface="黑体" panose="02010609060101010101" pitchFamily="2" charset="-122"/>
              <a:cs typeface="黑体" panose="02010609060101010101" pitchFamily="2" charset="-122"/>
            </a:endParaRPr>
          </a:p>
        </p:txBody>
      </p:sp>
      <p:sp>
        <p:nvSpPr>
          <p:cNvPr id="161798" name="Text Box 6"/>
          <p:cNvSpPr txBox="1"/>
          <p:nvPr/>
        </p:nvSpPr>
        <p:spPr>
          <a:xfrm>
            <a:off x="222250" y="2348865"/>
            <a:ext cx="2898140" cy="40481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临床表现： </a:t>
            </a:r>
            <a:endParaRPr lang="zh-CN" altLang="en-US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latin typeface="宋体" panose="02010600030101010101" pitchFamily="2" charset="-122"/>
                <a:ea typeface="ˎ̥"/>
              </a:rPr>
              <a:t>严重智力低下，生长迟缓；</a:t>
            </a:r>
            <a:endParaRPr lang="zh-CN" altLang="en-US" b="1" dirty="0">
              <a:latin typeface="宋体" panose="02010600030101010101" pitchFamily="2" charset="-122"/>
              <a:ea typeface="ˎ̥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latin typeface="宋体" panose="02010600030101010101" pitchFamily="2" charset="-122"/>
                <a:ea typeface="ˎ̥"/>
              </a:rPr>
              <a:t>枕骨扁平，发际低；</a:t>
            </a:r>
            <a:endParaRPr lang="zh-CN" altLang="en-US" b="1" dirty="0">
              <a:latin typeface="宋体" panose="02010600030101010101" pitchFamily="2" charset="-122"/>
              <a:ea typeface="ˎ̥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latin typeface="宋体" panose="02010600030101010101" pitchFamily="2" charset="-122"/>
                <a:ea typeface="ˎ̥"/>
              </a:rPr>
              <a:t>眼距宽，外眼角上斜；</a:t>
            </a:r>
            <a:endParaRPr lang="zh-CN" altLang="en-US" b="1" dirty="0">
              <a:latin typeface="宋体" panose="02010600030101010101" pitchFamily="2" charset="-122"/>
              <a:ea typeface="ˎ̥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latin typeface="宋体" panose="02010600030101010101" pitchFamily="2" charset="-122"/>
                <a:ea typeface="ˎ̥"/>
              </a:rPr>
              <a:t>内眦赘皮鼻根低平，舌大，腭弓高尖；</a:t>
            </a:r>
            <a:endParaRPr lang="zh-CN" altLang="en-US" b="1" dirty="0">
              <a:latin typeface="宋体" panose="02010600030101010101" pitchFamily="2" charset="-122"/>
              <a:ea typeface="ˎ̥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latin typeface="宋体" panose="02010600030101010101" pitchFamily="2" charset="-122"/>
                <a:ea typeface="ˎ̥"/>
              </a:rPr>
              <a:t> 通贯手，小指内弯，有一指褶纹；</a:t>
            </a:r>
            <a:endParaRPr lang="zh-CN" altLang="en-US" b="1" dirty="0">
              <a:latin typeface="宋体" panose="02010600030101010101" pitchFamily="2" charset="-122"/>
              <a:ea typeface="ˎ̥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altLang="en-US" b="1" dirty="0">
                <a:latin typeface="宋体" panose="02010600030101010101" pitchFamily="2" charset="-122"/>
                <a:ea typeface="ˎ̥"/>
              </a:rPr>
              <a:t>男性不育、女性偶有生育能力。</a:t>
            </a:r>
            <a:endParaRPr lang="zh-CN" altLang="en-US" b="1" dirty="0">
              <a:latin typeface="宋体" panose="02010600030101010101" pitchFamily="2" charset="-122"/>
              <a:ea typeface="ˎ̥"/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3270250" y="2930525"/>
            <a:ext cx="5626100" cy="1428750"/>
            <a:chOff x="576" y="3312"/>
            <a:chExt cx="3320" cy="912"/>
          </a:xfrm>
        </p:grpSpPr>
        <p:pic>
          <p:nvPicPr>
            <p:cNvPr id="116740" name="Picture 5"/>
            <p:cNvPicPr>
              <a:picLocks noChangeAspect="1"/>
            </p:cNvPicPr>
            <p:nvPr/>
          </p:nvPicPr>
          <p:blipFill>
            <a:blip r:embed="rId1"/>
            <a:srcRect t="3561" b="19215"/>
            <a:stretch>
              <a:fillRect/>
            </a:stretch>
          </p:blipFill>
          <p:spPr>
            <a:xfrm>
              <a:off x="576" y="3324"/>
              <a:ext cx="2448" cy="9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6741" name="Picture 4"/>
            <p:cNvPicPr>
              <a:picLocks noChangeAspect="1"/>
            </p:cNvPicPr>
            <p:nvPr/>
          </p:nvPicPr>
          <p:blipFill>
            <a:blip r:embed="rId2"/>
            <a:srcRect b="24377"/>
            <a:stretch>
              <a:fillRect/>
            </a:stretch>
          </p:blipFill>
          <p:spPr>
            <a:xfrm>
              <a:off x="3024" y="3312"/>
              <a:ext cx="872" cy="912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161794" name="Picture 2" descr="dow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50" y="593725"/>
            <a:ext cx="3429000" cy="2400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743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250" y="593725"/>
            <a:ext cx="2197100" cy="2381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6744" name="文本框 3"/>
          <p:cNvSpPr txBox="1"/>
          <p:nvPr/>
        </p:nvSpPr>
        <p:spPr>
          <a:xfrm>
            <a:off x="2267585" y="6165215"/>
            <a:ext cx="244538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charset="-122"/>
                <a:sym typeface="宋体" panose="02010600030101010101" pitchFamily="2" charset="-122"/>
              </a:rPr>
              <a:t>核型：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charset="-122"/>
                <a:sym typeface="宋体" panose="02010600030101010101" pitchFamily="2" charset="-122"/>
              </a:rPr>
              <a:t>47,XY,+21</a:t>
            </a:r>
            <a:endParaRPr lang="en-US" altLang="zh-CN" sz="2400" dirty="0">
              <a:solidFill>
                <a:srgbClr val="0000CC"/>
              </a:solidFill>
              <a:latin typeface="Times New Roman" panose="02020603050405020304" pitchFamily="18" charset="0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pic>
        <p:nvPicPr>
          <p:cNvPr id="116745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050" y="4359275"/>
            <a:ext cx="3289300" cy="25098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17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6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8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pic>
        <p:nvPicPr>
          <p:cNvPr id="117761" name="Picture 6"/>
          <p:cNvPicPr>
            <a:picLocks noChangeAspect="1"/>
          </p:cNvPicPr>
          <p:nvPr/>
        </p:nvPicPr>
        <p:blipFill>
          <a:blip r:embed="rId1"/>
          <a:srcRect l="17107" r="14468"/>
          <a:stretch>
            <a:fillRect/>
          </a:stretch>
        </p:blipFill>
        <p:spPr>
          <a:xfrm>
            <a:off x="7229475" y="68263"/>
            <a:ext cx="1522413" cy="1709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7762" name="Rectangle 7"/>
          <p:cNvSpPr/>
          <p:nvPr/>
        </p:nvSpPr>
        <p:spPr>
          <a:xfrm>
            <a:off x="2716213" y="4849813"/>
            <a:ext cx="309562" cy="1063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endParaRPr lang="zh-CN" alt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7763" name="Rectangle 8"/>
          <p:cNvSpPr/>
          <p:nvPr/>
        </p:nvSpPr>
        <p:spPr>
          <a:xfrm>
            <a:off x="2492375" y="1922463"/>
            <a:ext cx="198438" cy="217487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>
            <a:spAutoFit/>
          </a:bodyPr>
          <a:lstStyle/>
          <a:p>
            <a:endParaRPr lang="zh-CN" alt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7764" name="Rectangle 9"/>
          <p:cNvSpPr/>
          <p:nvPr/>
        </p:nvSpPr>
        <p:spPr>
          <a:xfrm>
            <a:off x="6372225" y="1538288"/>
            <a:ext cx="198438" cy="2190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>
            <a:spAutoFit/>
          </a:bodyPr>
          <a:lstStyle/>
          <a:p>
            <a:endParaRPr lang="zh-CN" altLang="zh-CN" sz="1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7765" name="Picture 10" descr="18三体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rcRect r="47931" b="12195"/>
          <a:stretch>
            <a:fillRect/>
          </a:stretch>
        </p:blipFill>
        <p:spPr>
          <a:xfrm>
            <a:off x="5237163" y="66675"/>
            <a:ext cx="1782762" cy="1619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7766" name="Rectangle 11"/>
          <p:cNvSpPr/>
          <p:nvPr/>
        </p:nvSpPr>
        <p:spPr>
          <a:xfrm>
            <a:off x="5504180" y="1757363"/>
            <a:ext cx="3248025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小   头                    低耳位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41"/>
          <p:cNvGrpSpPr/>
          <p:nvPr/>
        </p:nvGrpSpPr>
        <p:grpSpPr>
          <a:xfrm>
            <a:off x="4744085" y="2139950"/>
            <a:ext cx="4393565" cy="2228850"/>
            <a:chOff x="0" y="664"/>
            <a:chExt cx="5760" cy="3022"/>
          </a:xfrm>
        </p:grpSpPr>
        <p:pic>
          <p:nvPicPr>
            <p:cNvPr id="117768" name="Picture 3" descr="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38" y="664"/>
              <a:ext cx="4422" cy="302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7769" name="Picture 2" descr="复制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664"/>
              <a:ext cx="1312" cy="2949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3" name="Group 43"/>
          <p:cNvGrpSpPr/>
          <p:nvPr/>
        </p:nvGrpSpPr>
        <p:grpSpPr>
          <a:xfrm>
            <a:off x="5003800" y="4213225"/>
            <a:ext cx="989837" cy="716282"/>
            <a:chOff x="476" y="3430"/>
            <a:chExt cx="831" cy="601"/>
          </a:xfrm>
        </p:grpSpPr>
        <p:sp>
          <p:nvSpPr>
            <p:cNvPr id="117771" name="Line 38"/>
            <p:cNvSpPr/>
            <p:nvPr/>
          </p:nvSpPr>
          <p:spPr>
            <a:xfrm>
              <a:off x="793" y="3430"/>
              <a:ext cx="0" cy="408"/>
            </a:xfrm>
            <a:prstGeom prst="line">
              <a:avLst/>
            </a:prstGeom>
            <a:ln w="38100" cap="flat" cmpd="sng">
              <a:solidFill>
                <a:srgbClr val="CC3300"/>
              </a:solidFill>
              <a:prstDash val="solid"/>
              <a:round/>
              <a:headEnd type="triangle" w="med" len="med"/>
              <a:tailEnd type="none" w="med" len="med"/>
            </a:ln>
          </p:spPr>
        </p:sp>
        <p:sp>
          <p:nvSpPr>
            <p:cNvPr id="117772" name="Text Box 39"/>
            <p:cNvSpPr txBox="1"/>
            <p:nvPr/>
          </p:nvSpPr>
          <p:spPr>
            <a:xfrm>
              <a:off x="476" y="3748"/>
              <a:ext cx="831" cy="2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600" b="1" dirty="0">
                  <a:solidFill>
                    <a:schemeClr val="tx1"/>
                  </a:solidFill>
                  <a:latin typeface="Garamond" pitchFamily="18" charset="0"/>
                  <a:ea typeface="宋体" panose="02010600030101010101" pitchFamily="2" charset="-122"/>
                </a:rPr>
                <a:t>摇椅足</a:t>
              </a:r>
              <a:endParaRPr lang="zh-CN" altLang="en-US" sz="1600" b="1" dirty="0">
                <a:solidFill>
                  <a:schemeClr val="tx1"/>
                </a:solidFill>
                <a:latin typeface="Garamond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22922" name="Rectangle 42"/>
          <p:cNvSpPr/>
          <p:nvPr/>
        </p:nvSpPr>
        <p:spPr>
          <a:xfrm>
            <a:off x="6588125" y="4437063"/>
            <a:ext cx="120523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 b="1" dirty="0">
                <a:solidFill>
                  <a:schemeClr val="tx1"/>
                </a:solidFill>
                <a:latin typeface="Garamond" pitchFamily="18" charset="0"/>
                <a:ea typeface="宋体" panose="02010600030101010101" pitchFamily="2" charset="-122"/>
              </a:rPr>
              <a:t>特殊握拳式</a:t>
            </a:r>
            <a:endParaRPr lang="zh-CN" altLang="en-US" sz="1600" b="1" dirty="0">
              <a:solidFill>
                <a:schemeClr val="tx1"/>
              </a:solidFill>
              <a:latin typeface="Garamond" pitchFamily="18" charset="0"/>
              <a:ea typeface="宋体" panose="02010600030101010101" pitchFamily="2" charset="-122"/>
            </a:endParaRPr>
          </a:p>
        </p:txBody>
      </p:sp>
      <p:sp>
        <p:nvSpPr>
          <p:cNvPr id="4" name="Shape 103"/>
          <p:cNvSpPr/>
          <p:nvPr/>
        </p:nvSpPr>
        <p:spPr>
          <a:xfrm>
            <a:off x="78105" y="908685"/>
            <a:ext cx="3865880" cy="5297170"/>
          </a:xfrm>
          <a:prstGeom prst="rect">
            <a:avLst/>
          </a:prstGeom>
          <a:ln w="12700">
            <a:miter lim="400000"/>
          </a:ln>
        </p:spPr>
        <p:txBody>
          <a:bodyPr wrap="square" lIns="38100" tIns="38100" rIns="38100" bIns="3810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SzTx/>
              <a:buFontTx/>
              <a:buNone/>
              <a:defRPr/>
            </a:pP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  <a:sym typeface="+mn-ea"/>
              </a:rPr>
              <a:t>例</a:t>
            </a:r>
            <a:r>
              <a:rPr kumimoji="0" lang="en-US" altLang="zh-CN" sz="2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  <a:sym typeface="+mn-ea"/>
              </a:rPr>
              <a:t>2</a:t>
            </a:r>
            <a:r>
              <a:rPr kumimoji="0" lang="zh-CN" alt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  <a:sym typeface="+mn-ea"/>
              </a:rPr>
              <a:t>：</a:t>
            </a:r>
            <a:r>
              <a:rPr kumimoji="0" lang="en-US" altLang="zh-CN" sz="2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  <a:sym typeface="+mn-ea"/>
              </a:rPr>
              <a:t>18</a:t>
            </a:r>
            <a:r>
              <a:rPr kumimoji="0" lang="zh-CN" altLang="zh-CN" sz="2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+mn-cs"/>
                <a:sym typeface="+mn-ea"/>
              </a:rPr>
              <a:t>三体综合征</a:t>
            </a:r>
            <a:r>
              <a:rPr kumimoji="0" lang="zh-CN" altLang="zh-CN" sz="2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100" b="1" strike="noStrike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Edward </a:t>
            </a:r>
            <a:r>
              <a:rPr lang="zh-CN" altLang="en-US" sz="2100" b="1" strike="noStrike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综合征）</a:t>
            </a:r>
            <a:endParaRPr lang="zh-CN" altLang="en-US" sz="2100" b="1" strike="noStrike" noProof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7FB8"/>
              </a:buClr>
              <a:buSzTx/>
              <a:buFontTx/>
              <a:buNone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cs typeface="黑体" panose="02010609060101010101" pitchFamily="2" charset="-122"/>
              <a:sym typeface="+mn-ea"/>
            </a:endParaRPr>
          </a:p>
          <a:p>
            <a:pPr marL="0" marR="0" lvl="0" indent="0" algn="just" defTabSz="914400" rtl="0" fontAlgn="base">
              <a:lnSpc>
                <a:spcPts val="22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i="0" strike="noStrike" kern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临床症状：</a:t>
            </a:r>
            <a:endParaRPr kumimoji="0" lang="zh-CN" altLang="en-US" sz="2000" i="0" strike="noStrike" kern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黑体" panose="02010609060101010101" pitchFamily="2" charset="-122"/>
              <a:cs typeface="黑体" panose="02010609060101010101" pitchFamily="2" charset="-122"/>
              <a:sym typeface="+mn-ea"/>
            </a:endParaRPr>
          </a:p>
          <a:p>
            <a:pPr marL="285750" marR="0" lvl="0" indent="-285750" algn="just" defTabSz="914400" rtl="0" fontAlgn="base">
              <a:lnSpc>
                <a:spcPts val="22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zh-CN" sz="2000" b="0" i="0" strike="noStrike" kern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生长发育障碍；</a:t>
            </a:r>
            <a:endParaRPr kumimoji="0" lang="zh-CN" altLang="zh-CN" sz="2000" b="0" i="0" strike="noStrike" kern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cs typeface="黑体" panose="02010609060101010101" pitchFamily="2" charset="-122"/>
              <a:sym typeface="+mn-ea"/>
            </a:endParaRPr>
          </a:p>
          <a:p>
            <a:pPr marL="285750" marR="0" lvl="0" indent="-285750" algn="just" defTabSz="914400" rtl="0" fontAlgn="base">
              <a:lnSpc>
                <a:spcPts val="22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zh-CN" sz="2000" b="0" i="0" strike="noStrike" kern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智力低下，肌张力亢进；</a:t>
            </a:r>
            <a:endParaRPr kumimoji="0" lang="zh-CN" altLang="zh-CN" sz="2000" b="0" i="0" strike="noStrike" kern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cs typeface="黑体" panose="02010609060101010101" pitchFamily="2" charset="-122"/>
              <a:sym typeface="+mn-ea"/>
            </a:endParaRPr>
          </a:p>
          <a:p>
            <a:pPr marL="285750" marR="0" lvl="0" indent="-285750" algn="just" defTabSz="914400" rtl="0" fontAlgn="base">
              <a:lnSpc>
                <a:spcPts val="22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zh-CN" sz="2000" b="0" i="0" strike="noStrike" kern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眼裂小，眼距宽，有内眦赘皮，眼球小，耳位低，下颌小；</a:t>
            </a:r>
            <a:endParaRPr kumimoji="0" lang="zh-CN" altLang="zh-CN" sz="2000" b="0" i="0" strike="noStrike" kern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cs typeface="黑体" panose="02010609060101010101" pitchFamily="2" charset="-122"/>
              <a:sym typeface="+mn-ea"/>
            </a:endParaRPr>
          </a:p>
          <a:p>
            <a:pPr marL="285750" marR="0" lvl="0" indent="-285750" algn="just" defTabSz="914400" rtl="0" fontAlgn="base">
              <a:lnSpc>
                <a:spcPts val="22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zh-CN" sz="2000" b="0" i="0" strike="noStrike" kern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后枕骨突出，胸骨短小；</a:t>
            </a:r>
            <a:endParaRPr kumimoji="0" lang="zh-CN" altLang="zh-CN" sz="2000" b="0" i="0" strike="noStrike" kern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cs typeface="黑体" panose="02010609060101010101" pitchFamily="2" charset="-122"/>
              <a:sym typeface="+mn-ea"/>
            </a:endParaRPr>
          </a:p>
          <a:p>
            <a:pPr marL="285750" marR="0" lvl="0" indent="-285750" algn="just" defTabSz="914400" rtl="0" fontAlgn="base">
              <a:lnSpc>
                <a:spcPts val="22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zh-CN" sz="2000" b="0" i="0" strike="noStrike" kern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特殊握拳姿势，</a:t>
            </a:r>
            <a:r>
              <a:rPr kumimoji="0" lang="en-US" altLang="zh-CN" sz="2000" b="0" i="0" strike="noStrike" kern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1/3</a:t>
            </a:r>
            <a:r>
              <a:rPr kumimoji="0" lang="zh-CN" altLang="zh-CN" sz="2000" b="0" i="0" strike="noStrike" kern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为通贯掌、摇椅样足；</a:t>
            </a:r>
            <a:endParaRPr kumimoji="0" lang="zh-CN" altLang="zh-CN" sz="2000" b="0" i="0" strike="noStrike" kern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cs typeface="黑体" panose="02010609060101010101" pitchFamily="2" charset="-122"/>
              <a:sym typeface="+mn-ea"/>
            </a:endParaRPr>
          </a:p>
          <a:p>
            <a:pPr marL="285750" marR="0" lvl="0" indent="-285750" algn="just" defTabSz="914400" rtl="0" fontAlgn="base">
              <a:lnSpc>
                <a:spcPts val="22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en-US" altLang="zh-CN" sz="2000" b="0" i="0" strike="noStrike" kern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95%</a:t>
            </a:r>
            <a:r>
              <a:rPr kumimoji="0" lang="zh-CN" altLang="zh-CN" sz="2000" b="0" i="0" strike="noStrike" kern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患者伴有先天性心脏病，主要是室间隔缺损及动脉导管闭锁不全；</a:t>
            </a:r>
            <a:endParaRPr kumimoji="0" lang="zh-CN" altLang="zh-CN" sz="2000" b="0" i="0" strike="noStrike" kern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cs typeface="黑体" panose="02010609060101010101" pitchFamily="2" charset="-122"/>
              <a:sym typeface="+mn-ea"/>
            </a:endParaRPr>
          </a:p>
          <a:p>
            <a:pPr marL="285750" marR="0" lvl="0" indent="-285750" algn="just" defTabSz="914400" rtl="0" fontAlgn="base">
              <a:lnSpc>
                <a:spcPts val="222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zh-CN" sz="2000" b="0" i="0" strike="noStrike" kern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2" charset="-122"/>
                <a:cs typeface="黑体" panose="02010609060101010101" pitchFamily="2" charset="-122"/>
                <a:sym typeface="+mn-ea"/>
              </a:rPr>
              <a:t>男性患者常见隐睾，女性患者常为大阴唇或阴蒂发育不良。</a:t>
            </a:r>
            <a:endParaRPr kumimoji="0" lang="zh-CN" altLang="zh-CN" sz="2000" b="0" i="0" strike="noStrike" kern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2" charset="-122"/>
              <a:cs typeface="黑体" panose="02010609060101010101" pitchFamily="2" charset="-122"/>
              <a:sym typeface="+mn-ea"/>
            </a:endParaRPr>
          </a:p>
        </p:txBody>
      </p:sp>
      <p:sp>
        <p:nvSpPr>
          <p:cNvPr id="117775" name="文本框 4"/>
          <p:cNvSpPr txBox="1"/>
          <p:nvPr/>
        </p:nvSpPr>
        <p:spPr>
          <a:xfrm>
            <a:off x="2339023" y="6317615"/>
            <a:ext cx="244538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charset="-122"/>
                <a:sym typeface="宋体" panose="02010600030101010101" pitchFamily="2" charset="-122"/>
              </a:rPr>
              <a:t>核型：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charset="-122"/>
                <a:sym typeface="宋体" panose="02010600030101010101" pitchFamily="2" charset="-122"/>
              </a:rPr>
              <a:t>47,XY,+18</a:t>
            </a:r>
            <a:endParaRPr lang="en-US" altLang="zh-CN" sz="2400" dirty="0">
              <a:solidFill>
                <a:srgbClr val="0000CC"/>
              </a:solidFill>
              <a:latin typeface="Times New Roman" panose="02020603050405020304" pitchFamily="18" charset="0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pic>
        <p:nvPicPr>
          <p:cNvPr id="121859" name="Picture 3" descr="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9625" y="4823460"/>
            <a:ext cx="3254375" cy="2095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122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2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18785" name="Text Box 2"/>
          <p:cNvSpPr txBox="1"/>
          <p:nvPr/>
        </p:nvSpPr>
        <p:spPr>
          <a:xfrm>
            <a:off x="107315" y="2204403"/>
            <a:ext cx="1512888" cy="460375"/>
          </a:xfrm>
          <a:prstGeom prst="rect">
            <a:avLst/>
          </a:prstGeom>
          <a:solidFill>
            <a:srgbClr val="00FF00"/>
          </a:solidFill>
          <a:ln w="9525">
            <a:noFill/>
          </a:ln>
        </p:spPr>
        <p:txBody>
          <a:bodyPr anchor="t">
            <a:spAutoFit/>
          </a:bodyPr>
          <a:lstStyle/>
          <a:p>
            <a:pPr>
              <a:buSzTx/>
            </a:pPr>
            <a:r>
              <a:rPr lang="zh-CN" altLang="en-US" sz="2400" b="1">
                <a:solidFill>
                  <a:srgbClr val="FF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临床症状 </a:t>
            </a:r>
            <a:endParaRPr lang="zh-CN" altLang="en-US" sz="2400" b="1">
              <a:solidFill>
                <a:srgbClr val="FF006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18115" name="Picture 3" descr="47，XXY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rcRect l="12175" t="4822" r="8687" b="4771"/>
          <a:stretch>
            <a:fillRect/>
          </a:stretch>
        </p:blipFill>
        <p:spPr>
          <a:xfrm>
            <a:off x="7312025" y="1409700"/>
            <a:ext cx="1784350" cy="4286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8116" name="Text Box 4"/>
          <p:cNvSpPr txBox="1"/>
          <p:nvPr/>
        </p:nvSpPr>
        <p:spPr>
          <a:xfrm>
            <a:off x="0" y="2637155"/>
            <a:ext cx="3685540" cy="415417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 algn="just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latin typeface="黑体" panose="02010609060101010101" pitchFamily="2" charset="-122"/>
                <a:cs typeface="黑体" panose="02010609060101010101" pitchFamily="2" charset="-122"/>
              </a:rPr>
              <a:t>阴茎和睾丸小、身材高、第二性征差、四肢修长、有部分女性特征， 胡须少、无</a:t>
            </a:r>
            <a:r>
              <a:rPr lang="en-US" altLang="zh-CN" sz="2000" b="1" dirty="0">
                <a:latin typeface="黑体" panose="02010609060101010101" pitchFamily="2" charset="-122"/>
                <a:cs typeface="黑体" panose="02010609060101010101" pitchFamily="2" charset="-122"/>
              </a:rPr>
              <a:t>/</a:t>
            </a:r>
            <a:r>
              <a:rPr lang="zh-CN" altLang="en-US" sz="2000" b="1" dirty="0">
                <a:latin typeface="黑体" panose="02010609060101010101" pitchFamily="2" charset="-122"/>
                <a:cs typeface="黑体" panose="02010609060101010101" pitchFamily="2" charset="-122"/>
              </a:rPr>
              <a:t>小喉结、部分伴有尿道下裂和隐睾；</a:t>
            </a:r>
            <a:endParaRPr lang="zh-CN" altLang="en-US" sz="2000" b="1" dirty="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342900" indent="-342900" algn="just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altLang="zh-CN" sz="2000" b="1" dirty="0">
                <a:latin typeface="黑体" panose="02010609060101010101" pitchFamily="2" charset="-122"/>
                <a:cs typeface="黑体" panose="02010609060101010101" pitchFamily="2" charset="-122"/>
              </a:rPr>
              <a:t>1/4</a:t>
            </a:r>
            <a:r>
              <a:rPr lang="zh-CN" altLang="en-US" sz="2000" b="1" dirty="0">
                <a:latin typeface="黑体" panose="02010609060101010101" pitchFamily="2" charset="-122"/>
                <a:cs typeface="黑体" panose="02010609060101010101" pitchFamily="2" charset="-122"/>
              </a:rPr>
              <a:t>患者有乳房发育；</a:t>
            </a:r>
            <a:endParaRPr lang="zh-CN" altLang="en-US" sz="2000" b="1" dirty="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342900" indent="-342900" algn="just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latin typeface="黑体" panose="02010609060101010101" pitchFamily="2" charset="-122"/>
                <a:cs typeface="黑体" panose="02010609060101010101" pitchFamily="2" charset="-122"/>
              </a:rPr>
              <a:t>纯合体中</a:t>
            </a:r>
            <a:r>
              <a:rPr lang="en-US" altLang="zh-CN" sz="2000" b="1" dirty="0">
                <a:latin typeface="黑体" panose="02010609060101010101" pitchFamily="2" charset="-122"/>
                <a:cs typeface="黑体" panose="02010609060101010101" pitchFamily="2" charset="-122"/>
              </a:rPr>
              <a:t>97%</a:t>
            </a:r>
            <a:r>
              <a:rPr lang="zh-CN" altLang="en-US" sz="2000" b="1" dirty="0">
                <a:latin typeface="黑体" panose="02010609060101010101" pitchFamily="2" charset="-122"/>
                <a:cs typeface="黑体" panose="02010609060101010101" pitchFamily="2" charset="-122"/>
              </a:rPr>
              <a:t>不育，因曲精小管玻璃样变性，无精子；</a:t>
            </a:r>
            <a:endParaRPr lang="zh-CN" altLang="en-US" sz="2000" b="1" dirty="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342900" indent="-342900" algn="just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latin typeface="黑体" panose="02010609060101010101" pitchFamily="2" charset="-122"/>
                <a:cs typeface="黑体" panose="02010609060101010101" pitchFamily="2" charset="-122"/>
              </a:rPr>
              <a:t>少数有先天性心脏病，大部分患者智力正常或轻度低下；</a:t>
            </a:r>
            <a:endParaRPr lang="zh-CN" altLang="en-US" sz="2000" b="1" dirty="0"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342900" indent="-342900" algn="just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latin typeface="黑体" panose="02010609060101010101" pitchFamily="2" charset="-122"/>
                <a:cs typeface="黑体" panose="02010609060101010101" pitchFamily="2" charset="-122"/>
              </a:rPr>
              <a:t>易患糖尿病、甲状腺疾病、哮喘和乳腺癌。 </a:t>
            </a:r>
            <a:r>
              <a:rPr lang="zh-CN" altLang="en-US" sz="2000" b="1" dirty="0">
                <a:latin typeface="黑体" panose="02010609060101010101" pitchFamily="2" charset="-122"/>
                <a:cs typeface="黑体" panose="02010609060101010101" pitchFamily="2" charset="-122"/>
              </a:rPr>
              <a:t>    </a:t>
            </a:r>
            <a:endParaRPr lang="zh-CN" altLang="en-US" sz="2000" b="1" dirty="0">
              <a:latin typeface="黑体" panose="02010609060101010101" pitchFamily="2" charset="-122"/>
              <a:cs typeface="黑体" panose="02010609060101010101" pitchFamily="2" charset="-122"/>
            </a:endParaRPr>
          </a:p>
        </p:txBody>
      </p:sp>
      <p:sp>
        <p:nvSpPr>
          <p:cNvPr id="91138" name="Rectangle 2"/>
          <p:cNvSpPr>
            <a:spLocks noGrp="1" noRot="1" noChangeArrowheads="1"/>
          </p:cNvSpPr>
          <p:nvPr/>
        </p:nvSpPr>
        <p:spPr>
          <a:xfrm>
            <a:off x="35560" y="980440"/>
            <a:ext cx="3872865" cy="106870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68580" tIns="34290" rIns="68580" bIns="3429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 </a:t>
            </a:r>
            <a:r>
              <a:rPr kumimoji="1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kumimoji="1" lang="en-US" altLang="zh-CN" sz="20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kumimoji="1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先天性睾丸发育不全综合征</a:t>
            </a:r>
            <a:br>
              <a:rPr kumimoji="1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kumimoji="1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（</a:t>
            </a:r>
            <a:r>
              <a:rPr kumimoji="1" lang="en-US" altLang="zh-CN" sz="2000" i="0" u="none" strike="noStrike" kern="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Klinefelter</a:t>
            </a:r>
            <a:r>
              <a:rPr kumimoji="1" lang="zh-CN" alt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综合征）</a:t>
            </a:r>
            <a:endParaRPr kumimoji="1" lang="zh-CN" altLang="en-US" sz="200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8789" name="文本框 4"/>
          <p:cNvSpPr txBox="1"/>
          <p:nvPr/>
        </p:nvSpPr>
        <p:spPr>
          <a:xfrm>
            <a:off x="5035233" y="6309360"/>
            <a:ext cx="221615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charset="-122"/>
                <a:sym typeface="宋体" panose="02010600030101010101" pitchFamily="2" charset="-122"/>
              </a:rPr>
              <a:t>核型：</a:t>
            </a:r>
            <a:r>
              <a:rPr lang="en-US" altLang="zh-CN" sz="2400" dirty="0">
                <a:solidFill>
                  <a:srgbClr val="0000CC"/>
                </a:solidFill>
                <a:latin typeface="Times New Roman" panose="02020603050405020304" pitchFamily="18" charset="0"/>
                <a:ea typeface="微软雅黑" panose="020B0503020204020204" charset="-122"/>
                <a:sym typeface="宋体" panose="02010600030101010101" pitchFamily="2" charset="-122"/>
              </a:rPr>
              <a:t>47, XXY</a:t>
            </a:r>
            <a:endParaRPr lang="en-US" altLang="zh-CN" sz="2400" dirty="0">
              <a:solidFill>
                <a:srgbClr val="0000CC"/>
              </a:solidFill>
              <a:latin typeface="Times New Roman" panose="02020603050405020304" pitchFamily="18" charset="0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grpSp>
        <p:nvGrpSpPr>
          <p:cNvPr id="2" name="Group 39"/>
          <p:cNvGrpSpPr/>
          <p:nvPr/>
        </p:nvGrpSpPr>
        <p:grpSpPr>
          <a:xfrm>
            <a:off x="3875088" y="1409700"/>
            <a:ext cx="3376612" cy="4286250"/>
            <a:chOff x="0" y="0"/>
            <a:chExt cx="5760" cy="4320"/>
          </a:xfrm>
        </p:grpSpPr>
        <p:pic>
          <p:nvPicPr>
            <p:cNvPr id="118791" name="Picture 40" descr="XXY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5760" cy="432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8792" name="Rectangle 41"/>
            <p:cNvSpPr/>
            <p:nvPr/>
          </p:nvSpPr>
          <p:spPr>
            <a:xfrm>
              <a:off x="4464" y="3456"/>
              <a:ext cx="1152" cy="816"/>
            </a:xfrm>
            <a:prstGeom prst="rect">
              <a:avLst/>
            </a:prstGeom>
            <a:noFill/>
            <a:ln w="19050" cap="sq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vert="eaVert" wrap="none" anchor="ctr"/>
            <a:lstStyle/>
            <a:p>
              <a:endParaRPr lang="zh-CN" altLang="en-US" sz="2700" dirty="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8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8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8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8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18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8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16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文本框 3"/>
          <p:cNvSpPr txBox="1"/>
          <p:nvPr/>
        </p:nvSpPr>
        <p:spPr>
          <a:xfrm>
            <a:off x="1201738" y="3998913"/>
            <a:ext cx="5816600" cy="17541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无丝分裂（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amitosis)</a:t>
            </a:r>
            <a:endParaRPr lang="en-US" altLang="zh-CN" sz="24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有丝分裂 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(mitosis)</a:t>
            </a:r>
            <a:endParaRPr lang="en-US" altLang="zh-CN" sz="24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Clr>
                <a:srgbClr val="127FB8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减数分裂  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(meiosis)</a:t>
            </a:r>
            <a:endParaRPr lang="en-US" altLang="zh-CN" sz="240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227" name="矩形 4"/>
          <p:cNvSpPr/>
          <p:nvPr/>
        </p:nvSpPr>
        <p:spPr>
          <a:xfrm>
            <a:off x="198438" y="1630363"/>
            <a:ext cx="8747125" cy="2492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细胞分裂（</a:t>
            </a:r>
            <a:r>
              <a:rPr lang="en-US" altLang="zh-CN" sz="2400" b="1" dirty="0">
                <a:latin typeface="微软雅黑" panose="020B0503020204020204" charset="-122"/>
                <a:ea typeface="微软雅黑" panose="020B0503020204020204" charset="-122"/>
              </a:rPr>
              <a:t>cell division</a:t>
            </a:r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是细胞生命活动的重要特征之一，指一个亲代细胞形成两个子代细胞的过程，没有细胞的分裂，就没有生物的生长、发育、遗传和进化。</a:t>
            </a:r>
            <a:endParaRPr lang="zh-CN" altLang="en-US" sz="2400" b="1" dirty="0">
              <a:latin typeface="Arial" panose="020B0604020202020204" pitchFamily="34" charset="0"/>
              <a:ea typeface="Heiti SC Light" charset="-122"/>
            </a:endParaRP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dirty="0">
                <a:latin typeface="黑体" panose="02010609060101010101" pitchFamily="2" charset="-122"/>
                <a:ea typeface="黑体" panose="02010609060101010101" pitchFamily="2" charset="-122"/>
              </a:rPr>
              <a:t>细胞的分裂方式可分为：</a:t>
            </a:r>
            <a:endParaRPr lang="zh-CN" altLang="en-US" sz="2400" dirty="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0"/>
          <p:cNvGrpSpPr/>
          <p:nvPr/>
        </p:nvGrpSpPr>
        <p:grpSpPr>
          <a:xfrm>
            <a:off x="4094480" y="3940175"/>
            <a:ext cx="2824163" cy="2897188"/>
            <a:chOff x="340" y="436"/>
            <a:chExt cx="2016" cy="2768"/>
          </a:xfrm>
        </p:grpSpPr>
        <p:pic>
          <p:nvPicPr>
            <p:cNvPr id="119823" name="Picture 17" descr="45-X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40" y="436"/>
              <a:ext cx="2016" cy="110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9824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" y="1616"/>
              <a:ext cx="1485" cy="1588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220163" name="Text Box 3"/>
          <p:cNvSpPr txBox="1"/>
          <p:nvPr/>
        </p:nvSpPr>
        <p:spPr>
          <a:xfrm>
            <a:off x="87630" y="1864360"/>
            <a:ext cx="3338830" cy="42252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noAutofit/>
          </a:bodyPr>
          <a:lstStyle/>
          <a:p>
            <a:pPr algn="just">
              <a:lnSpc>
                <a:spcPts val="2260"/>
              </a:lnSpc>
            </a:pPr>
            <a:r>
              <a:rPr lang="zh-CN" altLang="en-US" sz="2000" b="1" noProof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pitchFamily="2" charset="-122"/>
              </a:rPr>
              <a:t>临床表现：</a:t>
            </a:r>
            <a:endParaRPr lang="zh-CN" altLang="en-US" sz="2000" b="1" noProof="1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pitchFamily="2" charset="-122"/>
            </a:endParaRPr>
          </a:p>
          <a:p>
            <a:pPr marL="342900" indent="-342900" algn="just">
              <a:lnSpc>
                <a:spcPts val="2260"/>
              </a:lnSpc>
              <a:buFont typeface="Wingdings" panose="05000000000000000000" charset="0"/>
              <a:buChar char="Ø"/>
            </a:pPr>
            <a:r>
              <a:rPr lang="zh-CN" altLang="en-US" sz="2000" b="1" noProof="1">
                <a:solidFill>
                  <a:schemeClr val="tx1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性发育幼稚，身材矮小</a:t>
            </a:r>
            <a:r>
              <a:rPr lang="en-US" altLang="zh-CN" sz="2000" b="1" noProof="1">
                <a:solidFill>
                  <a:schemeClr val="tx1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(120~140cm)</a:t>
            </a:r>
            <a:r>
              <a:rPr lang="zh-CN" altLang="en-US" sz="2000" b="1" noProof="1">
                <a:solidFill>
                  <a:schemeClr val="tx1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；</a:t>
            </a:r>
            <a:endParaRPr lang="zh-CN" altLang="en-US" sz="2000" b="1" noProof="1">
              <a:solidFill>
                <a:schemeClr val="tx1"/>
              </a:solidFill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342900" indent="-342900" algn="just">
              <a:lnSpc>
                <a:spcPts val="2260"/>
              </a:lnSpc>
              <a:buFont typeface="Wingdings" panose="05000000000000000000" charset="0"/>
              <a:buChar char="Ø"/>
            </a:pPr>
            <a:r>
              <a:rPr lang="zh-CN" altLang="en-US" sz="2000" b="1" noProof="1">
                <a:solidFill>
                  <a:schemeClr val="tx1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肘外翻，上眼睑下垂，后发际低，</a:t>
            </a:r>
            <a:r>
              <a:rPr lang="en-US" altLang="zh-CN" sz="2000" b="1" noProof="1">
                <a:solidFill>
                  <a:schemeClr val="tx1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50%</a:t>
            </a:r>
            <a:r>
              <a:rPr lang="zh-CN" altLang="en-US" sz="2000" b="1" noProof="1">
                <a:solidFill>
                  <a:schemeClr val="tx1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有蹼颈；</a:t>
            </a:r>
            <a:endParaRPr lang="zh-CN" altLang="en-US" sz="2000" b="1" noProof="1">
              <a:solidFill>
                <a:schemeClr val="tx1"/>
              </a:solidFill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342900" indent="-342900" algn="just">
              <a:lnSpc>
                <a:spcPts val="2260"/>
              </a:lnSpc>
              <a:buFont typeface="Wingdings" panose="05000000000000000000" charset="0"/>
              <a:buChar char="Ø"/>
            </a:pPr>
            <a:r>
              <a:rPr lang="zh-CN" altLang="en-US" sz="2000" b="1" noProof="1">
                <a:solidFill>
                  <a:schemeClr val="tx1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乳间距宽，皮肤色素增多；</a:t>
            </a:r>
            <a:endParaRPr lang="zh-CN" altLang="en-US" sz="2000" b="1" noProof="1">
              <a:solidFill>
                <a:schemeClr val="tx1"/>
              </a:solidFill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342900" indent="-342900" algn="just">
              <a:lnSpc>
                <a:spcPts val="2260"/>
              </a:lnSpc>
              <a:buFont typeface="Wingdings" panose="05000000000000000000" charset="0"/>
              <a:buChar char="Ø"/>
            </a:pPr>
            <a:r>
              <a:rPr lang="zh-CN" altLang="en-US" sz="2000" b="1" noProof="1">
                <a:solidFill>
                  <a:schemeClr val="tx1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性腺为纤维条索状，无滤泡；</a:t>
            </a:r>
            <a:endParaRPr lang="zh-CN" altLang="en-US" sz="2000" b="1" noProof="1">
              <a:solidFill>
                <a:schemeClr val="tx1"/>
              </a:solidFill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342900" indent="-342900" algn="just">
              <a:lnSpc>
                <a:spcPts val="2260"/>
              </a:lnSpc>
              <a:buFont typeface="Wingdings" panose="05000000000000000000" charset="0"/>
              <a:buChar char="Ø"/>
            </a:pPr>
            <a:r>
              <a:rPr lang="zh-CN" altLang="en-US" sz="2000" b="1" noProof="1">
                <a:solidFill>
                  <a:schemeClr val="tx1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子宫、外生殖器和乳房幼稚型；</a:t>
            </a:r>
            <a:endParaRPr lang="zh-CN" altLang="en-US" sz="2000" b="1" noProof="1">
              <a:solidFill>
                <a:schemeClr val="tx1"/>
              </a:solidFill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342900" indent="-342900" algn="just">
              <a:lnSpc>
                <a:spcPts val="2260"/>
              </a:lnSpc>
              <a:buFont typeface="Wingdings" panose="05000000000000000000" charset="0"/>
              <a:buChar char="Ø"/>
            </a:pPr>
            <a:r>
              <a:rPr lang="zh-CN" altLang="en-US" sz="2000" b="1" noProof="1">
                <a:solidFill>
                  <a:schemeClr val="tx1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智力正常或轻度障碍；</a:t>
            </a:r>
            <a:endParaRPr lang="zh-CN" altLang="en-US" sz="2000" b="1" noProof="1">
              <a:solidFill>
                <a:schemeClr val="tx1"/>
              </a:solidFill>
              <a:latin typeface="黑体" panose="02010609060101010101" pitchFamily="2" charset="-122"/>
              <a:cs typeface="黑体" panose="02010609060101010101" pitchFamily="2" charset="-122"/>
            </a:endParaRPr>
          </a:p>
          <a:p>
            <a:pPr marL="342900" indent="-342900" algn="just">
              <a:lnSpc>
                <a:spcPts val="2260"/>
              </a:lnSpc>
              <a:buFont typeface="Wingdings" panose="05000000000000000000" charset="0"/>
              <a:buChar char="Ø"/>
            </a:pPr>
            <a:r>
              <a:rPr lang="zh-CN" altLang="en-US" sz="2000" b="1" noProof="1">
                <a:solidFill>
                  <a:schemeClr val="tx1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发生原因主要是父亲在减数分裂</a:t>
            </a:r>
            <a:r>
              <a:rPr lang="en-US" altLang="zh-CN" sz="2000" b="1" noProof="1">
                <a:solidFill>
                  <a:schemeClr val="tx1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Ⅰ</a:t>
            </a:r>
            <a:r>
              <a:rPr lang="zh-CN" altLang="en-US" sz="2000" b="1" noProof="1">
                <a:solidFill>
                  <a:schemeClr val="tx1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时</a:t>
            </a:r>
            <a:r>
              <a:rPr lang="en-US" altLang="zh-CN" sz="2000" b="1" noProof="1">
                <a:solidFill>
                  <a:schemeClr val="tx1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XY</a:t>
            </a:r>
            <a:r>
              <a:rPr lang="zh-CN" altLang="en-US" sz="2000" b="1" noProof="1">
                <a:solidFill>
                  <a:schemeClr val="tx1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不分离，形成</a:t>
            </a:r>
            <a:r>
              <a:rPr lang="en-US" altLang="zh-CN" sz="2000" b="1" noProof="1">
                <a:solidFill>
                  <a:schemeClr val="tx1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O</a:t>
            </a:r>
            <a:r>
              <a:rPr lang="zh-CN" altLang="en-US" sz="2000" b="1" noProof="1">
                <a:solidFill>
                  <a:schemeClr val="tx1"/>
                </a:solidFill>
                <a:latin typeface="黑体" panose="02010609060101010101" pitchFamily="2" charset="-122"/>
                <a:cs typeface="黑体" panose="02010609060101010101" pitchFamily="2" charset="-122"/>
              </a:rPr>
              <a:t>型精子受精所致。</a:t>
            </a:r>
            <a:endParaRPr lang="zh-CN" altLang="en-US" sz="2000" b="1" noProof="1">
              <a:solidFill>
                <a:schemeClr val="tx1"/>
              </a:solidFill>
              <a:latin typeface="黑体" panose="02010609060101010101" pitchFamily="2" charset="-122"/>
              <a:cs typeface="黑体" panose="02010609060101010101" pitchFamily="2" charset="-122"/>
            </a:endParaRPr>
          </a:p>
        </p:txBody>
      </p:sp>
      <p:pic>
        <p:nvPicPr>
          <p:cNvPr id="119810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63" y="581025"/>
            <a:ext cx="1592262" cy="3473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811" name="Picture 2" descr="KYturn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695" y="581025"/>
            <a:ext cx="2623185" cy="3448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9812" name="文本框 4"/>
          <p:cNvSpPr txBox="1"/>
          <p:nvPr/>
        </p:nvSpPr>
        <p:spPr>
          <a:xfrm>
            <a:off x="1907540" y="6236653"/>
            <a:ext cx="1927225" cy="460375"/>
          </a:xfrm>
          <a:prstGeom prst="rect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t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sym typeface="宋体" panose="02010600030101010101" pitchFamily="2" charset="-122"/>
              </a:rPr>
              <a:t>核型：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sym typeface="宋体" panose="02010600030101010101" pitchFamily="2" charset="-122"/>
              </a:rPr>
              <a:t>45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sym typeface="宋体" panose="02010600030101010101" pitchFamily="2" charset="-122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charset="-122"/>
                <a:sym typeface="宋体" panose="02010600030101010101" pitchFamily="2" charset="-122"/>
              </a:rPr>
              <a:t>X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119813" name="文本框 3"/>
          <p:cNvSpPr txBox="1"/>
          <p:nvPr/>
        </p:nvSpPr>
        <p:spPr>
          <a:xfrm>
            <a:off x="87630" y="836295"/>
            <a:ext cx="423164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先天性卵巢发育不全综合征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Turner</a:t>
            </a:r>
            <a:r>
              <a:rPr lang="zh-CN" altLang="zh-CN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综合征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23244" name="Picture 12" descr="45-X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725" y="4054475"/>
            <a:ext cx="2051050" cy="2789238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" name="Group 22"/>
          <p:cNvGrpSpPr/>
          <p:nvPr/>
        </p:nvGrpSpPr>
        <p:grpSpPr>
          <a:xfrm>
            <a:off x="8020050" y="6089650"/>
            <a:ext cx="971550" cy="792163"/>
            <a:chOff x="4649" y="2069"/>
            <a:chExt cx="816" cy="665"/>
          </a:xfrm>
        </p:grpSpPr>
        <p:sp>
          <p:nvSpPr>
            <p:cNvPr id="119816" name="Text Box 13"/>
            <p:cNvSpPr txBox="1"/>
            <p:nvPr/>
          </p:nvSpPr>
          <p:spPr>
            <a:xfrm>
              <a:off x="5147" y="2115"/>
              <a:ext cx="318" cy="61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1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蹼颈</a:t>
              </a:r>
              <a:endParaRPr lang="zh-CN" altLang="en-US" sz="21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9817" name="Line 14"/>
            <p:cNvSpPr/>
            <p:nvPr/>
          </p:nvSpPr>
          <p:spPr>
            <a:xfrm flipH="1">
              <a:off x="4649" y="2069"/>
              <a:ext cx="771" cy="0"/>
            </a:xfrm>
            <a:prstGeom prst="line">
              <a:avLst/>
            </a:prstGeom>
            <a:ln w="38100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223250" name="Rectangle 18"/>
          <p:cNvSpPr/>
          <p:nvPr/>
        </p:nvSpPr>
        <p:spPr>
          <a:xfrm>
            <a:off x="4334510" y="4940935"/>
            <a:ext cx="1974850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>
                <a:solidFill>
                  <a:srgbClr val="0000CC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淋巴样橡皮肿</a:t>
            </a:r>
            <a:endParaRPr lang="zh-CN" altLang="en-US" sz="2000" b="1" dirty="0">
              <a:solidFill>
                <a:srgbClr val="0000CC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0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20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0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0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0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0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0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3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3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3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223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63" grpId="0" build="p"/>
      <p:bldP spid="22325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304800"/>
            <a:ext cx="8458200" cy="6324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/>
          </p:cNvSpPr>
          <p:nvPr/>
        </p:nvSpPr>
        <p:spPr>
          <a:xfrm>
            <a:off x="971550" y="2990215"/>
            <a:ext cx="5429885" cy="87820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algn="l" eaLnBrk="1" hangingPunct="1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zh-CN" sz="28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后续内容见第二部分课件</a:t>
            </a:r>
            <a:endParaRPr lang="zh-CN" altLang="en-US" sz="2800" b="1" dirty="0">
              <a:solidFill>
                <a:srgbClr val="0000C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4930" y="1047115"/>
            <a:ext cx="9010650" cy="5538470"/>
            <a:chOff x="56" y="1649"/>
            <a:chExt cx="14344" cy="8722"/>
          </a:xfrm>
        </p:grpSpPr>
        <p:pic>
          <p:nvPicPr>
            <p:cNvPr id="53254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906" y="6761"/>
              <a:ext cx="5494" cy="174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243" name="Rectangle 3"/>
            <p:cNvSpPr/>
            <p:nvPr/>
          </p:nvSpPr>
          <p:spPr>
            <a:xfrm>
              <a:off x="56" y="1649"/>
              <a:ext cx="10678" cy="872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 b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 eaLnBrk="1" hangingPunct="1">
                <a:lnSpc>
                  <a:spcPct val="13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</a:t>
              </a:r>
              <a:r>
                <a:rPr lang="zh-CN" altLang="en-US" sz="2400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又称直接分裂（</a:t>
              </a:r>
              <a:r>
                <a:rPr lang="en-US" altLang="zh-CN" sz="2400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direct division</a:t>
              </a:r>
              <a:r>
                <a:rPr lang="zh-CN" altLang="en-US" sz="2400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），是低等生物主要的增殖方式，也存在于高等动植物细胞中。</a:t>
              </a:r>
              <a:endPara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lvl="0" eaLnBrk="1" hangingPunct="1">
                <a:lnSpc>
                  <a:spcPct val="130000"/>
                </a:lnSpc>
                <a:spcBef>
                  <a:spcPct val="0"/>
                </a:spcBef>
                <a:buFont typeface="Wingdings" panose="05000000000000000000" charset="0"/>
                <a:buChar char="Ø"/>
              </a:pPr>
              <a:r>
                <a:rPr lang="zh-CN" altLang="en-US" sz="2000" b="1" dirty="0">
                  <a:solidFill>
                    <a:srgbClr val="0000C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广义上：是指分裂过程无丝状纺锤体组装的增殖方式，包括原核细胞的二分裂和动植物细胞的直接分裂。</a:t>
              </a:r>
              <a:endParaRPr lang="zh-CN" altLang="en-US" sz="20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lvl="0" eaLnBrk="1" hangingPunct="1">
                <a:lnSpc>
                  <a:spcPct val="130000"/>
                </a:lnSpc>
                <a:spcBef>
                  <a:spcPct val="0"/>
                </a:spcBef>
                <a:buFont typeface="Wingdings" panose="05000000000000000000" charset="0"/>
                <a:buChar char="Ø"/>
              </a:pPr>
              <a:r>
                <a:rPr lang="zh-CN" altLang="en-US" sz="2000" b="1" dirty="0">
                  <a:solidFill>
                    <a:srgbClr val="0000C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狭义上：专指某些动植物细胞分裂时</a:t>
              </a:r>
              <a:r>
                <a:rPr lang="zh-CN" altLang="en-US" sz="2000" b="1" dirty="0">
                  <a:solidFill>
                    <a:srgbClr val="0000C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核膜不消失，无纺锤丝形成及染色体组装的分裂方式</a:t>
              </a:r>
              <a:r>
                <a:rPr lang="zh-CN" altLang="en-US" sz="2000" b="1" dirty="0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。</a:t>
              </a:r>
              <a:endParaRPr lang="zh-CN" altLang="en-US" sz="20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lvl="0" eaLnBrk="1" hangingPunct="1">
                <a:lnSpc>
                  <a:spcPct val="130000"/>
                </a:lnSpc>
                <a:spcBef>
                  <a:spcPct val="0"/>
                </a:spcBef>
                <a:buFont typeface="Wingdings" panose="05000000000000000000" charset="0"/>
                <a:buChar char="Ø"/>
              </a:pPr>
              <a:r>
                <a:rPr lang="zh-CN" altLang="en-US" sz="2000" b="1" dirty="0">
                  <a:solidFill>
                    <a:srgbClr val="0000C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高等动物中，主要存在于：上皮组织、疏松结缔组织、肌组织及肝脏等组织的细胞；以及创伤、癌变和衰老的细胞。</a:t>
              </a:r>
              <a:endParaRPr lang="zh-CN" altLang="en-US" sz="2000" b="1" dirty="0">
                <a:solidFill>
                  <a:srgbClr val="0000C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marL="0" lvl="0" indent="0" eaLnBrk="1" hangingPunct="1">
                <a:lnSpc>
                  <a:spcPct val="130000"/>
                </a:lnSpc>
                <a:spcBef>
                  <a:spcPct val="0"/>
                </a:spcBef>
                <a:buFont typeface="Wingdings" panose="05000000000000000000" pitchFamily="2" charset="2"/>
                <a:buNone/>
              </a:pPr>
              <a:r>
                <a:rPr lang="en-US" altLang="zh-CN" sz="2400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</a:t>
              </a:r>
              <a:r>
                <a:rPr lang="zh-CN" altLang="en-US" sz="2400" b="1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主要特点：</a:t>
              </a:r>
              <a:endParaRPr lang="zh-CN" altLang="en-US" sz="2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lvl="0" eaLnBrk="1" hangingPunct="1">
                <a:lnSpc>
                  <a:spcPct val="130000"/>
                </a:lnSpc>
                <a:spcBef>
                  <a:spcPct val="0"/>
                </a:spcBef>
                <a:buFont typeface="Wingdings" panose="05000000000000000000" charset="0"/>
                <a:buChar char="Ø"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分裂过程中细胞核膜不消失，无纺锤丝形成及染色体组装，由亲代细胞直接断裂形成子代细胞。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lvl="0" eaLnBrk="1" hangingPunct="1">
                <a:lnSpc>
                  <a:spcPct val="130000"/>
                </a:lnSpc>
                <a:spcBef>
                  <a:spcPct val="0"/>
                </a:spcBef>
                <a:buFont typeface="Wingdings" panose="05000000000000000000" charset="0"/>
                <a:buChar char="Ø"/>
              </a:pPr>
              <a:r>
                <a:rPr lang="zh-CN" altLang="en-US" sz="2000" b="1" dirty="0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分裂后遗传物质不一定平均分配给两个子细胞。</a:t>
              </a:r>
              <a:endParaRPr lang="zh-CN" altLang="en-US" sz="20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3" name="1 Título"/>
          <p:cNvSpPr txBox="1"/>
          <p:nvPr/>
        </p:nvSpPr>
        <p:spPr>
          <a:xfrm>
            <a:off x="1197610" y="404495"/>
            <a:ext cx="4457065" cy="51689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p>
            <a:pPr fontAlgn="t">
              <a:buFont typeface="Arial" panose="020B0604020202020204" pitchFamily="34" charset="0"/>
            </a:pPr>
            <a:r>
              <a:rPr lang="zh-CN" altLang="en-US" sz="2700" b="1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一、无丝分裂</a:t>
            </a:r>
            <a:r>
              <a:rPr lang="zh-CN" altLang="en-US" sz="28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8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amitosis</a:t>
            </a:r>
            <a:r>
              <a:rPr lang="zh-CN" altLang="en-US" sz="28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800" b="1" dirty="0">
              <a:solidFill>
                <a:srgbClr val="FFFF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08585" y="880745"/>
            <a:ext cx="8927465" cy="1660525"/>
            <a:chOff x="171" y="1387"/>
            <a:chExt cx="14059" cy="2615"/>
          </a:xfrm>
        </p:grpSpPr>
        <p:sp>
          <p:nvSpPr>
            <p:cNvPr id="54274" name="Rectangle 3"/>
            <p:cNvSpPr/>
            <p:nvPr/>
          </p:nvSpPr>
          <p:spPr>
            <a:xfrm>
              <a:off x="171" y="1387"/>
              <a:ext cx="14059" cy="261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pPr>
                <a:lnSpc>
                  <a:spcPct val="150000"/>
                </a:lnSpc>
                <a:buSzPct val="70000"/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3. 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分裂过程：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50000"/>
                </a:lnSpc>
                <a:buSzPct val="70000"/>
              </a:pPr>
              <a:r>
                <a:rPr lang="zh-CN" altLang="en-US" sz="2000" dirty="0">
                  <a:solidFill>
                    <a:srgbClr val="0000CC"/>
                  </a:solidFill>
                  <a:latin typeface="微软雅黑" panose="020B0503020204020204" charset="-122"/>
                  <a:ea typeface="微软雅黑" panose="020B0503020204020204" charset="-122"/>
                </a:rPr>
                <a:t>胞核拉长，高尔基体位移至中心体附近      胞核进一步拉长并从中间断裂     胞质被一分为二      两个子代细胞形成。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endParaRPr lang="en-US" altLang="zh-CN" sz="20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4275" name="Line 5"/>
            <p:cNvSpPr/>
            <p:nvPr/>
          </p:nvSpPr>
          <p:spPr>
            <a:xfrm flipV="1">
              <a:off x="13114" y="2791"/>
              <a:ext cx="521" cy="1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4276" name="Line 5"/>
            <p:cNvSpPr/>
            <p:nvPr/>
          </p:nvSpPr>
          <p:spPr>
            <a:xfrm>
              <a:off x="2777" y="3472"/>
              <a:ext cx="644" cy="16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  <p:sp>
          <p:nvSpPr>
            <p:cNvPr id="54277" name="Line 5"/>
            <p:cNvSpPr/>
            <p:nvPr/>
          </p:nvSpPr>
          <p:spPr>
            <a:xfrm>
              <a:off x="7200" y="2792"/>
              <a:ext cx="648" cy="1"/>
            </a:xfrm>
            <a:prstGeom prst="line">
              <a:avLst/>
            </a:prstGeom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sp>
      </p:grpSp>
      <p:sp>
        <p:nvSpPr>
          <p:cNvPr id="2" name="矩形 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47495" y="2480310"/>
            <a:ext cx="5799455" cy="1899920"/>
            <a:chOff x="736" y="4606"/>
            <a:chExt cx="12582" cy="4342"/>
          </a:xfrm>
        </p:grpSpPr>
        <p:pic>
          <p:nvPicPr>
            <p:cNvPr id="3" name="图片 2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6" y="4606"/>
              <a:ext cx="12583" cy="4343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4932" y="8235"/>
              <a:ext cx="1360" cy="68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</p:grp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1475105" y="4509135"/>
            <a:ext cx="5938520" cy="19748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18180" y="6483985"/>
            <a:ext cx="24593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植物表皮细胞无丝分裂图</a:t>
            </a:r>
            <a:endParaRPr lang="zh-CN" altLang="en-US" sz="140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矩形 11"/>
          <p:cNvSpPr/>
          <p:nvPr/>
        </p:nvSpPr>
        <p:spPr>
          <a:xfrm>
            <a:off x="107315" y="6236970"/>
            <a:ext cx="2520315" cy="62103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23215" y="908685"/>
            <a:ext cx="8759825" cy="5960745"/>
            <a:chOff x="509" y="1431"/>
            <a:chExt cx="13795" cy="938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086" y="8575"/>
              <a:ext cx="5785" cy="2243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" y="5657"/>
              <a:ext cx="6132" cy="3494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7" y="5657"/>
              <a:ext cx="5857" cy="270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7" y="1431"/>
              <a:ext cx="5857" cy="3634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9" y="1431"/>
              <a:ext cx="6131" cy="3634"/>
            </a:xfrm>
            <a:prstGeom prst="rect">
              <a:avLst/>
            </a:prstGeom>
          </p:spPr>
        </p:pic>
        <p:sp>
          <p:nvSpPr>
            <p:cNvPr id="7" name="右箭头 6"/>
            <p:cNvSpPr/>
            <p:nvPr/>
          </p:nvSpPr>
          <p:spPr>
            <a:xfrm>
              <a:off x="6973" y="3132"/>
              <a:ext cx="1247" cy="567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8" name="下箭头 7"/>
            <p:cNvSpPr/>
            <p:nvPr/>
          </p:nvSpPr>
          <p:spPr>
            <a:xfrm>
              <a:off x="10942" y="5064"/>
              <a:ext cx="592" cy="592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9" name="左箭头 8"/>
            <p:cNvSpPr/>
            <p:nvPr/>
          </p:nvSpPr>
          <p:spPr>
            <a:xfrm>
              <a:off x="6973" y="6761"/>
              <a:ext cx="1247" cy="680"/>
            </a:xfrm>
            <a:prstGeom prst="lef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  <p:sp>
          <p:nvSpPr>
            <p:cNvPr id="11" name="直角上箭头 10"/>
            <p:cNvSpPr/>
            <p:nvPr/>
          </p:nvSpPr>
          <p:spPr>
            <a:xfrm rot="5400000">
              <a:off x="5963" y="9263"/>
              <a:ext cx="1011" cy="815"/>
            </a:xfrm>
            <a:prstGeom prst="bentUpArrow">
              <a:avLst>
                <a:gd name="adj1" fmla="val 25000"/>
                <a:gd name="adj2" fmla="val 28157"/>
                <a:gd name="adj3" fmla="val 25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黑体" panose="02010609060101010101" pitchFamily="2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8820150" y="908685"/>
            <a:ext cx="288290" cy="2159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784600" y="3592195"/>
            <a:ext cx="431800" cy="268605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22235" y="5445125"/>
            <a:ext cx="450215" cy="2159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48395" y="3591560"/>
            <a:ext cx="334010" cy="2159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黑体" panose="0201060906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15060" y="6130290"/>
            <a:ext cx="2459355" cy="414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蛙的红细胞无丝分裂图</a:t>
            </a:r>
            <a:endParaRPr lang="zh-CN" altLang="en-US" sz="16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91.8250393700788,&quot;left&quot;:14.85,&quot;top&quot;:239.1,&quot;width&quot;:680.4}"/>
</p:tagLst>
</file>

<file path=ppt/tags/tag10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11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12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13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14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15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16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17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18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19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2.xml><?xml version="1.0" encoding="utf-8"?>
<p:tagLst xmlns:p="http://schemas.openxmlformats.org/presentationml/2006/main">
  <p:tag name="KSO_WM_DIAGRAM_VIRTUALLY_FRAME" val="{&quot;height&quot;:291.8250393700788,&quot;left&quot;:14.85,&quot;top&quot;:239.1,&quot;width&quot;:680.4}"/>
</p:tagLst>
</file>

<file path=ppt/tags/tag20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21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22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23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24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25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26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27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28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29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3.xml><?xml version="1.0" encoding="utf-8"?>
<p:tagLst xmlns:p="http://schemas.openxmlformats.org/presentationml/2006/main">
  <p:tag name="KSO_WM_DIAGRAM_VIRTUALLY_FRAME" val="{&quot;height&quot;:291.8250393700788,&quot;left&quot;:14.85,&quot;top&quot;:239.1,&quot;width&quot;:680.4}"/>
</p:tagLst>
</file>

<file path=ppt/tags/tag30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31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32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33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34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35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36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37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38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39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4.xml><?xml version="1.0" encoding="utf-8"?>
<p:tagLst xmlns:p="http://schemas.openxmlformats.org/presentationml/2006/main">
  <p:tag name="KSO_WM_DIAGRAM_VIRTUALLY_FRAME" val="{&quot;height&quot;:291.8250393700788,&quot;left&quot;:14.85,&quot;top&quot;:239.1,&quot;width&quot;:680.4}"/>
</p:tagLst>
</file>

<file path=ppt/tags/tag40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41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42.xml><?xml version="1.0" encoding="utf-8"?>
<p:tagLst xmlns:p="http://schemas.openxmlformats.org/presentationml/2006/main">
  <p:tag name="commondata" val="eyJoZGlkIjoiZGJhODNlYmFjNjA2NmJkNzlhNjRkOWEwYmEzM2IyZDYifQ=="/>
</p:tagLst>
</file>

<file path=ppt/tags/tag5.xml><?xml version="1.0" encoding="utf-8"?>
<p:tagLst xmlns:p="http://schemas.openxmlformats.org/presentationml/2006/main">
  <p:tag name="KSO_WM_UNIT_PLACING_PICTURE_USER_VIEWPORT" val="{&quot;height&quot;:4097.500787401575,&quot;width&quot;:5075}"/>
</p:tagLst>
</file>

<file path=ppt/tags/tag6.xml><?xml version="1.0" encoding="utf-8"?>
<p:tagLst xmlns:p="http://schemas.openxmlformats.org/presentationml/2006/main">
  <p:tag name="KSO_WM_UNIT_PLACING_PICTURE_USER_VIEWPORT" val="{&quot;height&quot;:4097.500787401575,&quot;width&quot;:5075}"/>
</p:tagLst>
</file>

<file path=ppt/tags/tag7.xml><?xml version="1.0" encoding="utf-8"?>
<p:tagLst xmlns:p="http://schemas.openxmlformats.org/presentationml/2006/main">
  <p:tag name="KSO_WM_DIAGRAM_VIRTUALLY_FRAME" val="{&quot;height&quot;:440.35,&quot;left&quot;:374.6,&quot;top&quot;:14.85,&quot;width&quot;:295.65}"/>
</p:tagLst>
</file>

<file path=ppt/tags/tag8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ags/tag9.xml><?xml version="1.0" encoding="utf-8"?>
<p:tagLst xmlns:p="http://schemas.openxmlformats.org/presentationml/2006/main">
  <p:tag name="KSO_WM_DIAGRAM_VIRTUALLY_FRAME" val="{&quot;height&quot;:440.35,&quot;left&quot;:375.35,&quot;top&quot;:47.4,&quot;width&quot;:295.65}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7252</Words>
  <Application>WPS 演示</Application>
  <PresentationFormat>全屏显示(4:3)</PresentationFormat>
  <Paragraphs>584</Paragraphs>
  <Slides>62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82" baseType="lpstr">
      <vt:lpstr>Arial</vt:lpstr>
      <vt:lpstr>宋体</vt:lpstr>
      <vt:lpstr>Wingdings</vt:lpstr>
      <vt:lpstr>黑体</vt:lpstr>
      <vt:lpstr>微软雅黑</vt:lpstr>
      <vt:lpstr>Times New Roman</vt:lpstr>
      <vt:lpstr>Calibri</vt:lpstr>
      <vt:lpstr>华文中宋</vt:lpstr>
      <vt:lpstr>等线</vt:lpstr>
      <vt:lpstr>Heiti SC Light</vt:lpstr>
      <vt:lpstr>Wingdings</vt:lpstr>
      <vt:lpstr>Arial Unicode MS</vt:lpstr>
      <vt:lpstr>楷体_GB2312</vt:lpstr>
      <vt:lpstr>新宋体</vt:lpstr>
      <vt:lpstr>Garamond</vt:lpstr>
      <vt:lpstr>ksdb</vt:lpstr>
      <vt:lpstr>Heiti SC Light</vt:lpstr>
      <vt:lpstr>ˎ̥</vt:lpstr>
      <vt:lpstr>Tahoma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（一）减数分裂Ⅰ</vt:lpstr>
      <vt:lpstr>PowerPoint 演示文稿</vt:lpstr>
      <vt:lpstr>PowerPoint 演示文稿</vt:lpstr>
      <vt:lpstr>② 偶线期（zygotene stage）/配对期（pairing stage）</vt:lpstr>
      <vt:lpstr>联会复合体（synaptonemal complex，SC）</vt:lpstr>
      <vt:lpstr>PowerPoint 演示文稿</vt:lpstr>
      <vt:lpstr>PowerPoint 演示文稿</vt:lpstr>
      <vt:lpstr>③ 粗线期（pachytene stage）/重组期 </vt:lpstr>
      <vt:lpstr>重组结(含有大量的与DNA重组相关的酶)与同源染色体片段交换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（二 ）两次减数分裂之间短暂的间期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木子李木子李</cp:lastModifiedBy>
  <cp:revision>98</cp:revision>
  <dcterms:created xsi:type="dcterms:W3CDTF">2012-06-06T01:30:00Z</dcterms:created>
  <dcterms:modified xsi:type="dcterms:W3CDTF">2024-11-21T08:58:12Z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2CE0F62230DE438998FA8C28D1720918_12</vt:lpwstr>
  </property>
</Properties>
</file>